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14"/>
  </p:notesMasterIdLst>
  <p:sldIdLst>
    <p:sldId id="301" r:id="rId2"/>
    <p:sldId id="256" r:id="rId3"/>
    <p:sldId id="257" r:id="rId4"/>
    <p:sldId id="258" r:id="rId5"/>
    <p:sldId id="259" r:id="rId6"/>
    <p:sldId id="260" r:id="rId7"/>
    <p:sldId id="262" r:id="rId8"/>
    <p:sldId id="261" r:id="rId9"/>
    <p:sldId id="302" r:id="rId10"/>
    <p:sldId id="303" r:id="rId11"/>
    <p:sldId id="265" r:id="rId12"/>
    <p:sldId id="266" r:id="rId13"/>
    <p:sldId id="267" r:id="rId14"/>
    <p:sldId id="268" r:id="rId15"/>
    <p:sldId id="286" r:id="rId16"/>
    <p:sldId id="292" r:id="rId17"/>
    <p:sldId id="269" r:id="rId18"/>
    <p:sldId id="270" r:id="rId19"/>
    <p:sldId id="271" r:id="rId20"/>
    <p:sldId id="272" r:id="rId21"/>
    <p:sldId id="273" r:id="rId22"/>
    <p:sldId id="274" r:id="rId23"/>
    <p:sldId id="287" r:id="rId24"/>
    <p:sldId id="275" r:id="rId25"/>
    <p:sldId id="276" r:id="rId26"/>
    <p:sldId id="279" r:id="rId27"/>
    <p:sldId id="277" r:id="rId28"/>
    <p:sldId id="278" r:id="rId29"/>
    <p:sldId id="280" r:id="rId30"/>
    <p:sldId id="281" r:id="rId31"/>
    <p:sldId id="282" r:id="rId32"/>
    <p:sldId id="283" r:id="rId33"/>
    <p:sldId id="284" r:id="rId34"/>
    <p:sldId id="306" r:id="rId35"/>
    <p:sldId id="285" r:id="rId36"/>
    <p:sldId id="288" r:id="rId37"/>
    <p:sldId id="289" r:id="rId38"/>
    <p:sldId id="290" r:id="rId39"/>
    <p:sldId id="291" r:id="rId40"/>
    <p:sldId id="294" r:id="rId41"/>
    <p:sldId id="293" r:id="rId42"/>
    <p:sldId id="295" r:id="rId43"/>
    <p:sldId id="307" r:id="rId44"/>
    <p:sldId id="296" r:id="rId45"/>
    <p:sldId id="297" r:id="rId46"/>
    <p:sldId id="298" r:id="rId47"/>
    <p:sldId id="299" r:id="rId48"/>
    <p:sldId id="300" r:id="rId49"/>
    <p:sldId id="304" r:id="rId50"/>
    <p:sldId id="305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60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71" r:id="rId111"/>
    <p:sldId id="369" r:id="rId112"/>
    <p:sldId id="370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5"/>
    <p:restoredTop sz="94668"/>
  </p:normalViewPr>
  <p:slideViewPr>
    <p:cSldViewPr snapToGrid="0">
      <p:cViewPr>
        <p:scale>
          <a:sx n="100" d="100"/>
          <a:sy n="100" d="100"/>
        </p:scale>
        <p:origin x="51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61CCF-EC5D-3646-91C8-FA462AD7DB6A}" type="datetimeFigureOut">
              <a:rPr lang="en-US" smtClean="0"/>
              <a:t>7/7/24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22126-2AF0-D64E-ABE6-F7F79B01F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6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22126-2AF0-D64E-ABE6-F7F79B01F13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4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5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7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4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82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0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0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7/1/24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7C5D6-C7EC-0526-C37F-01F32C69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52" b="38358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C355F-2FB5-281C-3BC9-DDA7F8B5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90311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234873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A7AB8-2AEB-5D7A-DEF3-291F97DC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4" b="412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753DF-DF7B-88E8-0B91-BE328F84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Thank You,  Haley Dozer!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970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98BE-1E7A-0937-4DEC-93B78535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</a:t>
            </a:r>
            <a:r>
              <a:rPr lang="en-US" dirty="0" err="1"/>
              <a:t>DQfDs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1F40C-2527-C644-70C0-FCDBF17E8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Pre-training</a:t>
            </a:r>
            <a:r>
              <a:rPr lang="en-US" dirty="0"/>
              <a:t>: Use demonstration data to pre-train the network, providing a strong initial policy.</a:t>
            </a:r>
          </a:p>
          <a:p>
            <a:r>
              <a:rPr lang="en-US" b="1" dirty="0"/>
              <a:t>Experience Replay</a:t>
            </a:r>
            <a:r>
              <a:rPr lang="en-US" dirty="0"/>
              <a:t>: Store both demonstration and self-generated experiences in replay buffers.</a:t>
            </a:r>
          </a:p>
          <a:p>
            <a:r>
              <a:rPr lang="en-US" b="1" dirty="0"/>
              <a:t>Action Selection</a:t>
            </a:r>
            <a:r>
              <a:rPr lang="en-US" dirty="0"/>
              <a:t>: Use an exploration-exploitation strategy to select actions.</a:t>
            </a:r>
          </a:p>
          <a:p>
            <a:r>
              <a:rPr lang="en-US" b="1" dirty="0"/>
              <a:t>Loss Calculation</a:t>
            </a:r>
            <a:r>
              <a:rPr lang="en-US" dirty="0"/>
              <a:t>: Compute the combined loss function.</a:t>
            </a:r>
          </a:p>
          <a:p>
            <a:r>
              <a:rPr lang="en-US" b="1" dirty="0"/>
              <a:t>Gradient Descent</a:t>
            </a:r>
            <a:r>
              <a:rPr lang="en-US" dirty="0"/>
              <a:t>: Update the network weights using the combined loss.</a:t>
            </a:r>
          </a:p>
          <a:p>
            <a:r>
              <a:rPr lang="en-US" b="1" dirty="0"/>
              <a:t>Policy Improvement</a:t>
            </a:r>
            <a:r>
              <a:rPr lang="en-US" dirty="0"/>
              <a:t>: Iteratively improve the policy through interaction with the environment and learning from both buffers.</a:t>
            </a:r>
          </a:p>
        </p:txBody>
      </p:sp>
    </p:spTree>
    <p:extLst>
      <p:ext uri="{BB962C8B-B14F-4D97-AF65-F5344CB8AC3E}">
        <p14:creationId xmlns:p14="http://schemas.microsoft.com/office/powerpoint/2010/main" val="12435284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7612F838-9E15-400D-ADAA-BC55950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383DD-395A-D229-E529-87037222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3348588" cy="1507375"/>
          </a:xfrm>
        </p:spPr>
        <p:txBody>
          <a:bodyPr>
            <a:normAutofit/>
          </a:bodyPr>
          <a:lstStyle/>
          <a:p>
            <a:r>
              <a:rPr lang="en-US" dirty="0"/>
              <a:t>Applications of </a:t>
            </a:r>
            <a:r>
              <a:rPr lang="en-US" dirty="0" err="1"/>
              <a:t>DQfDs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61A87-617C-ECE5-C0F3-6FD01119B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3208391" cy="3513514"/>
          </a:xfrm>
        </p:spPr>
        <p:txBody>
          <a:bodyPr>
            <a:normAutofit/>
          </a:bodyPr>
          <a:lstStyle/>
          <a:p>
            <a:r>
              <a:rPr lang="en-US"/>
              <a:t>Usages include game-playing, autonomous vehicles, control systems, and more</a:t>
            </a:r>
          </a:p>
          <a:p>
            <a:r>
              <a:rPr lang="en-US"/>
              <a:t>Example: Tesla offers an opt-in program that records all driver data to train autonomous-driving models from customer usage</a:t>
            </a:r>
            <a:endParaRPr lang="en-US" dirty="0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24227C0-1C28-4574-96C0-36D90661A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5965" y="0"/>
            <a:ext cx="3484819" cy="34352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34">
            <a:extLst>
              <a:ext uri="{FF2B5EF4-FFF2-40B4-BE49-F238E27FC236}">
                <a16:creationId xmlns:a16="http://schemas.microsoft.com/office/drawing/2014/main" id="{7B2CA80B-A8CD-4C81-90DC-D43EFD3B3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5965" y="-9993"/>
            <a:ext cx="3479957" cy="3445231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Freeform: Shape 1045">
            <a:extLst>
              <a:ext uri="{FF2B5EF4-FFF2-40B4-BE49-F238E27FC236}">
                <a16:creationId xmlns:a16="http://schemas.microsoft.com/office/drawing/2014/main" id="{F89C4351-E530-4C90-9416-A9B8BD88D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4697" y="3427736"/>
            <a:ext cx="3484819" cy="3430264"/>
          </a:xfrm>
          <a:custGeom>
            <a:avLst/>
            <a:gdLst>
              <a:gd name="connsiteX0" fmla="*/ 3477175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3429980 h 3430264"/>
              <a:gd name="connsiteX5" fmla="*/ 168101 w 3484819"/>
              <a:gd name="connsiteY5" fmla="*/ 3425798 h 3430264"/>
              <a:gd name="connsiteX6" fmla="*/ 3459291 w 3484819"/>
              <a:gd name="connsiteY6" fmla="*/ 348491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4819" h="3430264">
                <a:moveTo>
                  <a:pt x="3477175" y="0"/>
                </a:moveTo>
                <a:lnTo>
                  <a:pt x="3484819" y="0"/>
                </a:lnTo>
                <a:lnTo>
                  <a:pt x="3484819" y="3430264"/>
                </a:lnTo>
                <a:lnTo>
                  <a:pt x="0" y="3430264"/>
                </a:lnTo>
                <a:lnTo>
                  <a:pt x="0" y="3429980"/>
                </a:lnTo>
                <a:lnTo>
                  <a:pt x="168101" y="3425798"/>
                </a:lnTo>
                <a:cubicBezTo>
                  <a:pt x="1892515" y="3339789"/>
                  <a:pt x="3286588" y="2021777"/>
                  <a:pt x="3459291" y="34849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22F70C1E-70A9-4389-843B-5784E2A9E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0784" y="-9991"/>
            <a:ext cx="3483870" cy="3445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sla Owners Get Free Full Self-Driving for a Month To See How It Works">
            <a:extLst>
              <a:ext uri="{FF2B5EF4-FFF2-40B4-BE49-F238E27FC236}">
                <a16:creationId xmlns:a16="http://schemas.microsoft.com/office/drawing/2014/main" id="{C7415208-BA7F-D839-3B08-095213548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6" r="-1" b="1547"/>
          <a:stretch/>
        </p:blipFill>
        <p:spPr bwMode="auto">
          <a:xfrm>
            <a:off x="5225965" y="3435239"/>
            <a:ext cx="6970895" cy="3432752"/>
          </a:xfrm>
          <a:custGeom>
            <a:avLst/>
            <a:gdLst/>
            <a:ahLst/>
            <a:cxnLst/>
            <a:rect l="l" t="t" r="r" b="b"/>
            <a:pathLst>
              <a:path w="6970895" h="3432752">
                <a:moveTo>
                  <a:pt x="0" y="0"/>
                </a:moveTo>
                <a:lnTo>
                  <a:pt x="3482163" y="0"/>
                </a:lnTo>
                <a:lnTo>
                  <a:pt x="6970895" y="0"/>
                </a:lnTo>
                <a:cubicBezTo>
                  <a:pt x="6970895" y="1895856"/>
                  <a:pt x="5408935" y="3432752"/>
                  <a:pt x="3482163" y="3432752"/>
                </a:cubicBezTo>
                <a:lnTo>
                  <a:pt x="3482163" y="3430264"/>
                </a:lnTo>
                <a:lnTo>
                  <a:pt x="0" y="343026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4885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75732-1047-ABEA-C510-B90A2F8A4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9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1F80C-D7F0-7AB2-730D-8F9B4169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Code </a:t>
            </a:r>
            <a:r>
              <a:rPr lang="en-US" sz="32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DQfD</a:t>
            </a:r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Algorithm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75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bright lights&#10;&#10;Description automatically generated with medium confidence">
            <a:extLst>
              <a:ext uri="{FF2B5EF4-FFF2-40B4-BE49-F238E27FC236}">
                <a16:creationId xmlns:a16="http://schemas.microsoft.com/office/drawing/2014/main" id="{87ADB93C-39E1-53C7-772A-9FDE91238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A4CBB-8A3B-DB2A-7AAB-152023FB3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15 Minute Debugging Break</a:t>
            </a:r>
          </a:p>
        </p:txBody>
      </p:sp>
    </p:spTree>
    <p:extLst>
      <p:ext uri="{BB962C8B-B14F-4D97-AF65-F5344CB8AC3E}">
        <p14:creationId xmlns:p14="http://schemas.microsoft.com/office/powerpoint/2010/main" val="33970424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58BF6-0DFE-6E74-E36C-DC25424B7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84" b="12266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AF4BB-97CC-F31D-3816-E7717DB23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Train </a:t>
            </a:r>
            <a:r>
              <a:rPr lang="en-US" sz="32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DQfD</a:t>
            </a:r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Model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7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3008A-EAB2-D1EF-0C32-0E09ADB80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62" b="8269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AEDE5-8E1E-26CD-202E-40B6F2FC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Play Against </a:t>
            </a:r>
            <a:r>
              <a:rPr lang="en-US" sz="32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DQfD</a:t>
            </a:r>
            <a:endParaRPr lang="en-US" sz="3200" b="1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501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B6010-C746-213D-E63B-5DC9267E9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7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E2E03-848F-B4CB-16C3-71B70F7D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Play Against All Models via Web</a:t>
            </a:r>
          </a:p>
        </p:txBody>
      </p:sp>
    </p:spTree>
    <p:extLst>
      <p:ext uri="{BB962C8B-B14F-4D97-AF65-F5344CB8AC3E}">
        <p14:creationId xmlns:p14="http://schemas.microsoft.com/office/powerpoint/2010/main" val="20168248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93C0950-3C3C-4FE9-BE59-DAF5AEF9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9B51B-E134-AD28-EB51-1766D58D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608086" cy="15073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effectLst/>
                <a:latin typeface="+mj-lt"/>
                <a:ea typeface="+mj-ea"/>
                <a:cs typeface="+mj-cs"/>
              </a:rPr>
              <a:t>Where </a:t>
            </a:r>
            <a:r>
              <a:rPr lang="en-US"/>
              <a:t>N</a:t>
            </a:r>
            <a:r>
              <a:rPr lang="en-US" b="1" kern="1200">
                <a:effectLst/>
                <a:latin typeface="+mj-lt"/>
                <a:ea typeface="+mj-ea"/>
                <a:cs typeface="+mj-cs"/>
              </a:rPr>
              <a:t>ow?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37E9D-E309-CE5D-7926-E1A8CA5E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608086" cy="3505855"/>
          </a:xfrm>
        </p:spPr>
        <p:txBody>
          <a:bodyPr>
            <a:normAutofit/>
          </a:bodyPr>
          <a:lstStyle/>
          <a:p>
            <a:r>
              <a:rPr lang="en-US" dirty="0"/>
              <a:t>We implore you to: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Expand your learning and application experience using RL, DQN, </a:t>
            </a:r>
            <a:r>
              <a:rPr lang="en-US" dirty="0" err="1"/>
              <a:t>DQfD</a:t>
            </a:r>
            <a:r>
              <a:rPr lang="en-US" dirty="0"/>
              <a:t>, and more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Explore other topics of RL and Machine Learning such as Natural Language Processing, Large Language Models, Generative Models, and more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415DDA-2676-413C-8636-3E46EB18F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3401303"/>
            <a:ext cx="3485994" cy="3456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D5FADB-FB52-448C-9702-2000373C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07923" y="-131"/>
            <a:ext cx="3488653" cy="3406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0F2F495-5DE2-4DF5-8741-3841A9DE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7925" y="3406925"/>
            <a:ext cx="3485990" cy="345107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34">
            <a:extLst>
              <a:ext uri="{FF2B5EF4-FFF2-40B4-BE49-F238E27FC236}">
                <a16:creationId xmlns:a16="http://schemas.microsoft.com/office/drawing/2014/main" id="{6A740D2F-CBAA-486B-B578-F35085ECE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175" y="-41251"/>
            <a:ext cx="3417103" cy="349959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985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7900-D251-D364-0661-8B2CD41C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33E1F-895F-D078-849A-1CCF2DA3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Guest Speakers:</a:t>
            </a:r>
          </a:p>
          <a:p>
            <a:pPr marL="617220" lvl="1" indent="-342900">
              <a:buFont typeface="Courier New" panose="02070309020205020404" pitchFamily="49" charset="0"/>
              <a:buChar char="o"/>
            </a:pPr>
            <a:r>
              <a:rPr lang="en-US" dirty="0"/>
              <a:t>Haley Dozier</a:t>
            </a:r>
          </a:p>
          <a:p>
            <a:pPr marL="617220" lvl="1" indent="-342900">
              <a:buFont typeface="Courier New" panose="02070309020205020404" pitchFamily="49" charset="0"/>
              <a:buChar char="o"/>
            </a:pPr>
            <a:r>
              <a:rPr lang="en-US" dirty="0"/>
              <a:t>William Leonard</a:t>
            </a:r>
          </a:p>
          <a:p>
            <a:pPr marL="617220" lvl="1" indent="-342900">
              <a:buFont typeface="Courier New" panose="02070309020205020404" pitchFamily="49" charset="0"/>
              <a:buChar char="o"/>
            </a:pPr>
            <a:r>
              <a:rPr lang="en-US" dirty="0"/>
              <a:t>Joseph </a:t>
            </a:r>
            <a:r>
              <a:rPr lang="en-US" dirty="0" err="1"/>
              <a:t>Jabour</a:t>
            </a:r>
            <a:endParaRPr lang="en-US" dirty="0"/>
          </a:p>
          <a:p>
            <a:r>
              <a:rPr lang="en-US" dirty="0"/>
              <a:t>Collaborators and Quality Assurance: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Joshua Church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Thomas Clement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Charles Carleton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366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82D13D2-65E0-4FFC-8DB7-8D2DD1EFA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erial view of a highway near the ocean">
            <a:extLst>
              <a:ext uri="{FF2B5EF4-FFF2-40B4-BE49-F238E27FC236}">
                <a16:creationId xmlns:a16="http://schemas.microsoft.com/office/drawing/2014/main" id="{1E08D3BF-7D33-DECB-A755-EA1C09126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29630B53-6977-418F-925E-BE1CA24A7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904353" cy="6858001"/>
          </a:xfrm>
          <a:custGeom>
            <a:avLst/>
            <a:gdLst>
              <a:gd name="connsiteX0" fmla="*/ 0 w 6904353"/>
              <a:gd name="connsiteY0" fmla="*/ 0 h 6858001"/>
              <a:gd name="connsiteX1" fmla="*/ 3484074 w 6904353"/>
              <a:gd name="connsiteY1" fmla="*/ 0 h 6858001"/>
              <a:gd name="connsiteX2" fmla="*/ 3484074 w 6904353"/>
              <a:gd name="connsiteY2" fmla="*/ 1 h 6858001"/>
              <a:gd name="connsiteX3" fmla="*/ 3498999 w 6904353"/>
              <a:gd name="connsiteY3" fmla="*/ 1 h 6858001"/>
              <a:gd name="connsiteX4" fmla="*/ 3498999 w 6904353"/>
              <a:gd name="connsiteY4" fmla="*/ 3509702 h 6858001"/>
              <a:gd name="connsiteX5" fmla="*/ 3499967 w 6904353"/>
              <a:gd name="connsiteY5" fmla="*/ 3548799 h 6858001"/>
              <a:gd name="connsiteX6" fmla="*/ 6740079 w 6904353"/>
              <a:gd name="connsiteY6" fmla="*/ 6853740 h 6858001"/>
              <a:gd name="connsiteX7" fmla="*/ 6904353 w 6904353"/>
              <a:gd name="connsiteY7" fmla="*/ 6857851 h 6858001"/>
              <a:gd name="connsiteX8" fmla="*/ 6904353 w 6904353"/>
              <a:gd name="connsiteY8" fmla="*/ 6858001 h 6858001"/>
              <a:gd name="connsiteX9" fmla="*/ 3498012 w 6904353"/>
              <a:gd name="connsiteY9" fmla="*/ 6858001 h 6858001"/>
              <a:gd name="connsiteX10" fmla="*/ 3498012 w 6904353"/>
              <a:gd name="connsiteY10" fmla="*/ 6858000 h 6858001"/>
              <a:gd name="connsiteX11" fmla="*/ 3484074 w 6904353"/>
              <a:gd name="connsiteY11" fmla="*/ 6858000 h 6858001"/>
              <a:gd name="connsiteX12" fmla="*/ 3484074 w 6904353"/>
              <a:gd name="connsiteY12" fmla="*/ 6858000 h 6858001"/>
              <a:gd name="connsiteX13" fmla="*/ 0 w 6904353"/>
              <a:gd name="connsiteY13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04353" h="6858001">
                <a:moveTo>
                  <a:pt x="0" y="0"/>
                </a:moveTo>
                <a:lnTo>
                  <a:pt x="3484074" y="0"/>
                </a:lnTo>
                <a:lnTo>
                  <a:pt x="3484074" y="1"/>
                </a:lnTo>
                <a:lnTo>
                  <a:pt x="3498999" y="1"/>
                </a:lnTo>
                <a:lnTo>
                  <a:pt x="3498999" y="3509702"/>
                </a:lnTo>
                <a:lnTo>
                  <a:pt x="3499967" y="3548799"/>
                </a:lnTo>
                <a:cubicBezTo>
                  <a:pt x="3588569" y="5334535"/>
                  <a:pt x="4991452" y="6766016"/>
                  <a:pt x="6740079" y="6853740"/>
                </a:cubicBezTo>
                <a:lnTo>
                  <a:pt x="6904353" y="6857851"/>
                </a:lnTo>
                <a:lnTo>
                  <a:pt x="6904353" y="6858001"/>
                </a:lnTo>
                <a:lnTo>
                  <a:pt x="3498012" y="6858001"/>
                </a:lnTo>
                <a:lnTo>
                  <a:pt x="3498012" y="6858000"/>
                </a:lnTo>
                <a:lnTo>
                  <a:pt x="3484074" y="6858000"/>
                </a:lnTo>
                <a:lnTo>
                  <a:pt x="34840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3434D-B054-5705-18A9-BADEFFB7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33" y="3697858"/>
            <a:ext cx="2428633" cy="21508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6708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7EA052-B333-A258-E9A0-3ECC61F3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Environment Setup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CD8EB-2A1F-F6BF-4922-4B26554E0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all requirements from earlier in our setup are met</a:t>
            </a:r>
          </a:p>
          <a:p>
            <a:r>
              <a:rPr lang="en-US" dirty="0"/>
              <a:t>Pip install  Torch to the Python version you will be using today</a:t>
            </a:r>
          </a:p>
          <a:p>
            <a:r>
              <a:rPr lang="en-US" dirty="0"/>
              <a:t>Test torch works with code below:</a:t>
            </a:r>
          </a:p>
          <a:p>
            <a:pPr lvl="1"/>
            <a:r>
              <a:rPr lang="en-US" dirty="0"/>
              <a:t>import torch</a:t>
            </a:r>
          </a:p>
          <a:p>
            <a:pPr lvl="1"/>
            <a:r>
              <a:rPr lang="en-US" dirty="0"/>
              <a:t>print(</a:t>
            </a:r>
            <a:r>
              <a:rPr lang="en-US" dirty="0" err="1"/>
              <a:t>torch.__version</a:t>
            </a:r>
            <a:r>
              <a:rPr lang="en-US" dirty="0"/>
              <a:t>__)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b="1" dirty="0"/>
              <a:t>We will take the next 30 minutes to ensure everyone is ready to proceed</a:t>
            </a:r>
          </a:p>
        </p:txBody>
      </p:sp>
    </p:spTree>
    <p:extLst>
      <p:ext uri="{BB962C8B-B14F-4D97-AF65-F5344CB8AC3E}">
        <p14:creationId xmlns:p14="http://schemas.microsoft.com/office/powerpoint/2010/main" val="35156535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range sky with coconut trees">
            <a:extLst>
              <a:ext uri="{FF2B5EF4-FFF2-40B4-BE49-F238E27FC236}">
                <a16:creationId xmlns:a16="http://schemas.microsoft.com/office/drawing/2014/main" id="{7DDB86C4-87ED-9779-E5EA-9AE061229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 b="1279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6700D-12CB-D8DD-C7B6-BD246CD0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207883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Metal tic-tac-toe game pieces">
            <a:extLst>
              <a:ext uri="{FF2B5EF4-FFF2-40B4-BE49-F238E27FC236}">
                <a16:creationId xmlns:a16="http://schemas.microsoft.com/office/drawing/2014/main" id="{5752D519-A9B2-68BA-651A-B95FCE0AD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9" b="576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692C5-1687-E9A7-FFFB-A5254FC7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18130404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9139-8A5C-0081-A1F3-C4AE6FA4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504EE-F361-F86F-B9EB-CA5298BCF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4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0C14-3000-A965-755D-57BCF8B2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Forefathers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3EC8E-13F8-4889-655F-0898C770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Richard Bellman 1950s- introduced the concept of dynamic programming and Markov Decision Processes (MDPs), which are foundational to modern RL. </a:t>
            </a:r>
          </a:p>
          <a:p>
            <a:r>
              <a:rPr lang="en-US" dirty="0"/>
              <a:t>Michael </a:t>
            </a:r>
            <a:r>
              <a:rPr lang="en-US" dirty="0" err="1"/>
              <a:t>Lvovitch</a:t>
            </a:r>
            <a:r>
              <a:rPr lang="en-US" dirty="0"/>
              <a:t> </a:t>
            </a:r>
            <a:r>
              <a:rPr lang="en-US" dirty="0" err="1"/>
              <a:t>Tsetlin</a:t>
            </a:r>
            <a:r>
              <a:rPr lang="en-US" dirty="0"/>
              <a:t> 1960s– created concept in computer science coined “learning automata.”</a:t>
            </a:r>
          </a:p>
          <a:p>
            <a:r>
              <a:rPr lang="en-US" dirty="0"/>
              <a:t>Richard Sutton and Andrew </a:t>
            </a:r>
            <a:r>
              <a:rPr lang="en-US" dirty="0" err="1"/>
              <a:t>Barto</a:t>
            </a:r>
            <a:r>
              <a:rPr lang="en-US" dirty="0"/>
              <a:t> (1992) – popularized Reinforcement Learning in the textbook "Reinforcement Learning: An Introduction”</a:t>
            </a:r>
          </a:p>
          <a:p>
            <a:pPr lvl="1"/>
            <a:r>
              <a:rPr lang="en-US" dirty="0"/>
              <a:t>Often credited as the two of the top contributors to the field of RL</a:t>
            </a:r>
          </a:p>
        </p:txBody>
      </p:sp>
    </p:spTree>
    <p:extLst>
      <p:ext uri="{BB962C8B-B14F-4D97-AF65-F5344CB8AC3E}">
        <p14:creationId xmlns:p14="http://schemas.microsoft.com/office/powerpoint/2010/main" val="1518513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5ADF-D8C7-9616-9149-17937B47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F99A-8590-DA61-C824-1A4CE547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branch of Artificial Intelligence that allows you to train a model based on a reward system</a:t>
            </a:r>
          </a:p>
          <a:p>
            <a:r>
              <a:rPr lang="en-US" dirty="0"/>
              <a:t>The goal is to create some agent that will learn optimal decision-making strategies based on whether it gains or loses points. </a:t>
            </a:r>
          </a:p>
          <a:p>
            <a:r>
              <a:rPr lang="en-US" dirty="0"/>
              <a:t>Rewarding an agent negative points will discourage a given decision</a:t>
            </a:r>
          </a:p>
          <a:p>
            <a:r>
              <a:rPr lang="en-US" dirty="0"/>
              <a:t>Rewarding an agent positive points will encourage a given decision</a:t>
            </a:r>
          </a:p>
          <a:p>
            <a:r>
              <a:rPr lang="en-US" dirty="0"/>
              <a:t>The agent will experiment in many different states/scenarios</a:t>
            </a:r>
          </a:p>
          <a:p>
            <a:r>
              <a:rPr lang="en-US" dirty="0"/>
              <a:t>It will then make all possible moves to determine which decision is best and worse to make given a specific state</a:t>
            </a:r>
          </a:p>
        </p:txBody>
      </p:sp>
    </p:spTree>
    <p:extLst>
      <p:ext uri="{BB962C8B-B14F-4D97-AF65-F5344CB8AC3E}">
        <p14:creationId xmlns:p14="http://schemas.microsoft.com/office/powerpoint/2010/main" val="1038983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5F6B-EE37-3C4D-0ED2-1DA2753C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383C-00C2-9AF9-3C5F-24A6583E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agent will interact with an external environment and generate a model or data from its decision-making process that can be either stored for later use</a:t>
            </a:r>
          </a:p>
          <a:p>
            <a:r>
              <a:rPr lang="en-US" dirty="0"/>
              <a:t>An agent will typically try to balance exploration with exploitation after it has garnered enough data to do so</a:t>
            </a:r>
          </a:p>
          <a:p>
            <a:r>
              <a:rPr lang="en-US" dirty="0"/>
              <a:t>Exploitation limits the consideration of new decision-making processes</a:t>
            </a:r>
          </a:p>
          <a:p>
            <a:r>
              <a:rPr lang="en-US" dirty="0"/>
              <a:t>Exploration can limit the optimization of a decision-making process within a given system</a:t>
            </a:r>
          </a:p>
          <a:p>
            <a:r>
              <a:rPr lang="en-US" dirty="0"/>
              <a:t>We will explore all aspects of this throughout the workshop and strike a balance between exploitation and exploration!</a:t>
            </a:r>
          </a:p>
        </p:txBody>
      </p:sp>
    </p:spTree>
    <p:extLst>
      <p:ext uri="{BB962C8B-B14F-4D97-AF65-F5344CB8AC3E}">
        <p14:creationId xmlns:p14="http://schemas.microsoft.com/office/powerpoint/2010/main" val="3947390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A746-EABC-FAD7-2054-0D3887B1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559B-7A66-1398-AA1A-3CC999F5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Autonomous vehicle</a:t>
            </a:r>
          </a:p>
          <a:p>
            <a:r>
              <a:rPr lang="en-US" dirty="0"/>
              <a:t>ADD VIDEO HERE</a:t>
            </a:r>
          </a:p>
        </p:txBody>
      </p:sp>
    </p:spTree>
    <p:extLst>
      <p:ext uri="{BB962C8B-B14F-4D97-AF65-F5344CB8AC3E}">
        <p14:creationId xmlns:p14="http://schemas.microsoft.com/office/powerpoint/2010/main" val="156798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6A33-5FFB-C125-CC02-CD634378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Reinforcement Learning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149-D1A7-03AA-9EA0-AB498285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96857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larm Clock">
            <a:extLst>
              <a:ext uri="{FF2B5EF4-FFF2-40B4-BE49-F238E27FC236}">
                <a16:creationId xmlns:a16="http://schemas.microsoft.com/office/drawing/2014/main" id="{92F69039-DDE4-49FC-4938-C46843791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4C5A1-419E-B57C-6843-2FCF9D1E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10 Minute </a:t>
            </a: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reak</a:t>
            </a:r>
          </a:p>
        </p:txBody>
      </p:sp>
    </p:spTree>
    <p:extLst>
      <p:ext uri="{BB962C8B-B14F-4D97-AF65-F5344CB8AC3E}">
        <p14:creationId xmlns:p14="http://schemas.microsoft.com/office/powerpoint/2010/main" val="12207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EAA7FC-8CB8-49F5-189F-C6B12AFA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Q-Learning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1D638-76B8-B04F-A72A-89C86022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Q-learning: a model-free reinforcement learning algorithm to learn the value of an action in a particular state.</a:t>
            </a:r>
          </a:p>
          <a:p>
            <a:r>
              <a:rPr lang="en-US" dirty="0"/>
              <a:t>Key Concepts:</a:t>
            </a:r>
          </a:p>
          <a:p>
            <a:pPr lvl="1"/>
            <a:r>
              <a:rPr lang="en-US" dirty="0"/>
              <a:t>State: s, the current environment the agent encounters</a:t>
            </a:r>
          </a:p>
          <a:p>
            <a:pPr lvl="1"/>
            <a:r>
              <a:rPr lang="en-US" dirty="0"/>
              <a:t>Action: a, a given decision the agent can make in a particular state</a:t>
            </a:r>
          </a:p>
          <a:p>
            <a:pPr lvl="1"/>
            <a:r>
              <a:rPr lang="en-US" dirty="0"/>
              <a:t>Q-Value Function</a:t>
            </a:r>
            <a:r>
              <a:rPr lang="en-US" dirty="0">
                <a:sym typeface="Wingdings" pitchFamily="2" charset="2"/>
              </a:rPr>
              <a:t>: Q(</a:t>
            </a:r>
            <a:r>
              <a:rPr lang="en-US" dirty="0" err="1">
                <a:sym typeface="Wingdings" pitchFamily="2" charset="2"/>
              </a:rPr>
              <a:t>s,a</a:t>
            </a:r>
            <a:r>
              <a:rPr lang="en-US" dirty="0">
                <a:sym typeface="Wingdings" pitchFamily="2" charset="2"/>
              </a:rPr>
              <a:t>), gives the expected reward value given a state and action</a:t>
            </a:r>
          </a:p>
          <a:p>
            <a:r>
              <a:rPr lang="en-US" dirty="0">
                <a:sym typeface="Wingdings" pitchFamily="2" charset="2"/>
              </a:rPr>
              <a:t>Objective: Optimize long-term cumulative rewards based on Q-Value function</a:t>
            </a:r>
          </a:p>
        </p:txBody>
      </p:sp>
    </p:spTree>
    <p:extLst>
      <p:ext uri="{BB962C8B-B14F-4D97-AF65-F5344CB8AC3E}">
        <p14:creationId xmlns:p14="http://schemas.microsoft.com/office/powerpoint/2010/main" val="338763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EB6A-149B-653E-EBD4-805C6CA7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Algorithm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2529C-933D-BC5A-4D12-86F24DE15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 </a:t>
            </a:r>
          </a:p>
          <a:p>
            <a:pPr lvl="1"/>
            <a:r>
              <a:rPr lang="en-US" dirty="0"/>
              <a:t>Iterate over Q(</a:t>
            </a:r>
            <a:r>
              <a:rPr lang="en-US" dirty="0" err="1"/>
              <a:t>s,a</a:t>
            </a:r>
            <a:r>
              <a:rPr lang="en-US" dirty="0"/>
              <a:t>) arbitrarily for all state-action combinations (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r>
              <a:rPr lang="en-US" dirty="0"/>
              <a:t>Exploration and Exploitation: </a:t>
            </a:r>
          </a:p>
          <a:p>
            <a:pPr lvl="1"/>
            <a:r>
              <a:rPr lang="en-US" dirty="0"/>
              <a:t>Strike a balance between exploration (trying new actions) and exploitation (taking actions with the highest Q-value)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8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2E472-1CA5-46C0-AE6C-D963B0AA6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DFF8-E69F-41E4-57F4-FB1A900F1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3182472" cy="3162300"/>
          </a:xfrm>
        </p:spPr>
        <p:txBody>
          <a:bodyPr>
            <a:normAutofit/>
          </a:bodyPr>
          <a:lstStyle/>
          <a:p>
            <a:r>
              <a:rPr lang="en-US" dirty="0"/>
              <a:t>Introduction to Reinforcement Learning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D326B-95F0-6B0C-71D4-BA73F1F77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3182472" cy="9850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Brought to you by:</a:t>
            </a:r>
          </a:p>
          <a:p>
            <a:r>
              <a:rPr lang="en-US" dirty="0"/>
              <a:t>Tyler Jackson, Haley Dozier, William, Jo </a:t>
            </a:r>
            <a:r>
              <a:rPr lang="en-US" dirty="0" err="1"/>
              <a:t>Jabour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E1F1C-1651-4D09-B967-2E2765020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673752" y="-8569"/>
            <a:ext cx="3518248" cy="3463107"/>
          </a:xfrm>
          <a:custGeom>
            <a:avLst/>
            <a:gdLst>
              <a:gd name="connsiteX0" fmla="*/ 2 w 3518248"/>
              <a:gd name="connsiteY0" fmla="*/ 3444546 h 3463107"/>
              <a:gd name="connsiteX1" fmla="*/ 0 w 3518248"/>
              <a:gd name="connsiteY1" fmla="*/ 3444546 h 3463107"/>
              <a:gd name="connsiteX2" fmla="*/ 0 w 3518248"/>
              <a:gd name="connsiteY2" fmla="*/ 3463107 h 3463107"/>
              <a:gd name="connsiteX3" fmla="*/ 2 w 3518248"/>
              <a:gd name="connsiteY3" fmla="*/ 3463107 h 3463107"/>
              <a:gd name="connsiteX4" fmla="*/ 3518248 w 3518248"/>
              <a:gd name="connsiteY4" fmla="*/ 0 h 3463107"/>
              <a:gd name="connsiteX5" fmla="*/ 0 w 3518248"/>
              <a:gd name="connsiteY5" fmla="*/ 0 h 3463107"/>
              <a:gd name="connsiteX6" fmla="*/ 0 w 3518248"/>
              <a:gd name="connsiteY6" fmla="*/ 3444546 h 3463107"/>
              <a:gd name="connsiteX7" fmla="*/ 2 w 3518248"/>
              <a:gd name="connsiteY7" fmla="*/ 3444467 h 3463107"/>
              <a:gd name="connsiteX8" fmla="*/ 2 w 3518248"/>
              <a:gd name="connsiteY8" fmla="*/ 3435229 h 3463107"/>
              <a:gd name="connsiteX9" fmla="*/ 239 w 3518248"/>
              <a:gd name="connsiteY9" fmla="*/ 3435229 h 3463107"/>
              <a:gd name="connsiteX10" fmla="*/ 4544 w 3518248"/>
              <a:gd name="connsiteY10" fmla="*/ 3267731 h 3463107"/>
              <a:gd name="connsiteX11" fmla="*/ 3492160 w 3518248"/>
              <a:gd name="connsiteY11" fmla="*/ 8567 h 3463107"/>
              <a:gd name="connsiteX12" fmla="*/ 3492160 w 3518248"/>
              <a:gd name="connsiteY12" fmla="*/ 3435228 h 3463107"/>
              <a:gd name="connsiteX13" fmla="*/ 3492162 w 3518248"/>
              <a:gd name="connsiteY13" fmla="*/ 3435228 h 3463107"/>
              <a:gd name="connsiteX14" fmla="*/ 3492162 w 3518248"/>
              <a:gd name="connsiteY14" fmla="*/ 3463107 h 3463107"/>
              <a:gd name="connsiteX15" fmla="*/ 3518248 w 3518248"/>
              <a:gd name="connsiteY15" fmla="*/ 3463107 h 346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18248" h="3463107">
                <a:moveTo>
                  <a:pt x="2" y="3444546"/>
                </a:moveTo>
                <a:lnTo>
                  <a:pt x="0" y="3444546"/>
                </a:lnTo>
                <a:lnTo>
                  <a:pt x="0" y="3463107"/>
                </a:lnTo>
                <a:lnTo>
                  <a:pt x="2" y="3463107"/>
                </a:lnTo>
                <a:close/>
                <a:moveTo>
                  <a:pt x="3518248" y="0"/>
                </a:moveTo>
                <a:lnTo>
                  <a:pt x="0" y="0"/>
                </a:lnTo>
                <a:lnTo>
                  <a:pt x="0" y="3444546"/>
                </a:lnTo>
                <a:lnTo>
                  <a:pt x="2" y="3444467"/>
                </a:lnTo>
                <a:lnTo>
                  <a:pt x="2" y="3435229"/>
                </a:lnTo>
                <a:lnTo>
                  <a:pt x="239" y="3435229"/>
                </a:lnTo>
                <a:lnTo>
                  <a:pt x="4544" y="3267731"/>
                </a:lnTo>
                <a:cubicBezTo>
                  <a:pt x="98075" y="1452264"/>
                  <a:pt x="1623765" y="8567"/>
                  <a:pt x="3492160" y="8567"/>
                </a:cubicBezTo>
                <a:lnTo>
                  <a:pt x="3492160" y="3435228"/>
                </a:lnTo>
                <a:lnTo>
                  <a:pt x="3492162" y="3435228"/>
                </a:lnTo>
                <a:lnTo>
                  <a:pt x="3492162" y="3463107"/>
                </a:lnTo>
                <a:lnTo>
                  <a:pt x="3518248" y="3463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BE76C-8C31-474D-9C9C-79733F933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24980" y="-794"/>
            <a:ext cx="3492162" cy="3463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D3D5E0-FE4C-47B2-A91D-20273BB7A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4462" y="192629"/>
            <a:ext cx="3070455" cy="307045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95431E-B7EE-44A7-BC53-12738BB8E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43267" y="3462314"/>
            <a:ext cx="3456575" cy="3400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B5A3B83-A4E3-4C3A-A50B-DB9185BBB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80" y="3459708"/>
            <a:ext cx="3474862" cy="340346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ABC433EF-7775-F4A6-6D87-7A58D0D4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2" r="32535" b="2"/>
          <a:stretch/>
        </p:blipFill>
        <p:spPr>
          <a:xfrm>
            <a:off x="8699840" y="10"/>
            <a:ext cx="3492162" cy="6857992"/>
          </a:xfrm>
          <a:custGeom>
            <a:avLst/>
            <a:gdLst/>
            <a:ahLst/>
            <a:cxnLst/>
            <a:rect l="l" t="t" r="r" b="b"/>
            <a:pathLst>
              <a:path w="3492162" h="6858002">
                <a:moveTo>
                  <a:pt x="2" y="0"/>
                </a:moveTo>
                <a:cubicBezTo>
                  <a:pt x="1868397" y="0"/>
                  <a:pt x="3394087" y="1443697"/>
                  <a:pt x="3487618" y="3259164"/>
                </a:cubicBezTo>
                <a:lnTo>
                  <a:pt x="3491923" y="3426662"/>
                </a:lnTo>
                <a:lnTo>
                  <a:pt x="3492160" y="3426662"/>
                </a:lnTo>
                <a:lnTo>
                  <a:pt x="3492160" y="3435900"/>
                </a:lnTo>
                <a:lnTo>
                  <a:pt x="3492162" y="3435979"/>
                </a:lnTo>
                <a:lnTo>
                  <a:pt x="3492160" y="3435979"/>
                </a:lnTo>
                <a:lnTo>
                  <a:pt x="3492159" y="6858002"/>
                </a:lnTo>
                <a:lnTo>
                  <a:pt x="0" y="6858002"/>
                </a:lnTo>
                <a:lnTo>
                  <a:pt x="0" y="3426661"/>
                </a:lnTo>
                <a:lnTo>
                  <a:pt x="2" y="342666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361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15F-B7A1-96B3-E573-DD3F41A7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Update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D3AD8-5EA1-0621-135F-D045863D8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To update Q(</a:t>
            </a:r>
            <a:r>
              <a:rPr lang="en-US" dirty="0" err="1"/>
              <a:t>s,a</a:t>
            </a:r>
            <a:r>
              <a:rPr lang="en-US" dirty="0"/>
              <a:t>) based on the observed reward r and the maximum expected future reward from the next state s′</a:t>
            </a:r>
          </a:p>
          <a:p>
            <a:r>
              <a:rPr lang="en-US" dirty="0"/>
              <a:t>Q-Learning Update Function:</a:t>
            </a:r>
          </a:p>
          <a:p>
            <a:pPr lvl="1"/>
            <a:r>
              <a:rPr lang="en-US" dirty="0"/>
              <a:t>Q(</a:t>
            </a:r>
            <a:r>
              <a:rPr lang="en-US" dirty="0" err="1"/>
              <a:t>s,a</a:t>
            </a:r>
            <a:r>
              <a:rPr lang="en-US" dirty="0"/>
              <a:t>) ← Q(</a:t>
            </a:r>
            <a:r>
              <a:rPr lang="en-US" dirty="0" err="1"/>
              <a:t>s,a</a:t>
            </a:r>
            <a:r>
              <a:rPr lang="en-US" dirty="0"/>
              <a:t>)+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l-GR" dirty="0"/>
              <a:t>[</a:t>
            </a:r>
            <a:r>
              <a:rPr lang="en-US" dirty="0"/>
              <a:t>r+ </a:t>
            </a:r>
            <a:r>
              <a:rPr lang="el-GR" dirty="0"/>
              <a:t>γ</a:t>
            </a:r>
            <a:r>
              <a:rPr lang="en-US" dirty="0"/>
              <a:t>′ </a:t>
            </a:r>
            <a:r>
              <a:rPr lang="en-US" dirty="0" err="1"/>
              <a:t>maxa</a:t>
            </a:r>
            <a:r>
              <a:rPr lang="en-US" dirty="0"/>
              <a:t> ​Q(</a:t>
            </a:r>
            <a:r>
              <a:rPr lang="en-US" dirty="0" err="1"/>
              <a:t>s′,a</a:t>
            </a:r>
            <a:r>
              <a:rPr lang="en-US" dirty="0"/>
              <a:t>′) − Q(</a:t>
            </a:r>
            <a:r>
              <a:rPr lang="en-US" dirty="0" err="1"/>
              <a:t>s,a</a:t>
            </a:r>
            <a:r>
              <a:rPr lang="en-US" dirty="0"/>
              <a:t>)]</a:t>
            </a:r>
          </a:p>
          <a:p>
            <a:r>
              <a:rPr lang="en-US" dirty="0"/>
              <a:t>Such that:</a:t>
            </a:r>
            <a:endParaRPr lang="el-GR" dirty="0"/>
          </a:p>
          <a:p>
            <a:pPr lvl="1"/>
            <a:r>
              <a:rPr lang="el-GR" dirty="0"/>
              <a:t>α </a:t>
            </a:r>
            <a:r>
              <a:rPr lang="en-US" dirty="0"/>
              <a:t>: is the learning rate and controls the impact of new information</a:t>
            </a:r>
          </a:p>
          <a:p>
            <a:pPr lvl="1"/>
            <a:r>
              <a:rPr lang="en-US" dirty="0"/>
              <a:t>r: is the immediate reward received after taking action a in state s</a:t>
            </a:r>
          </a:p>
          <a:p>
            <a:pPr lvl="1"/>
            <a:r>
              <a:rPr lang="el-GR" dirty="0"/>
              <a:t>γ </a:t>
            </a:r>
            <a:r>
              <a:rPr lang="en-US" dirty="0"/>
              <a:t>: is the discount factor and balances immediate and future rewards</a:t>
            </a:r>
          </a:p>
          <a:p>
            <a:pPr lvl="1"/>
            <a:r>
              <a:rPr lang="en-US" dirty="0" err="1"/>
              <a:t>maxa</a:t>
            </a:r>
            <a:r>
              <a:rPr lang="en-US" dirty="0"/>
              <a:t> ​Q(</a:t>
            </a:r>
            <a:r>
              <a:rPr lang="en-US" dirty="0" err="1"/>
              <a:t>s′,a</a:t>
            </a:r>
            <a:r>
              <a:rPr lang="en-US" dirty="0"/>
              <a:t>′):  is the maximum expected future reward from state s′ by taking the best action a′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2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DFD7-9E6C-EA21-2A8B-B815643A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Derivation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89D0-3300-FCEB-9CFD-4472BCAE2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Q-Learning update equation ensures convergence to the optimal policy under certain conditions</a:t>
            </a:r>
          </a:p>
          <a:p>
            <a:r>
              <a:rPr lang="en-US" dirty="0"/>
              <a:t>By iteratively updating Q(</a:t>
            </a:r>
            <a:r>
              <a:rPr lang="en-US" dirty="0" err="1"/>
              <a:t>s,a</a:t>
            </a:r>
            <a:r>
              <a:rPr lang="en-US" dirty="0"/>
              <a:t>), Q-Learning converges to Q∗(</a:t>
            </a:r>
            <a:r>
              <a:rPr lang="en-US" dirty="0" err="1"/>
              <a:t>s,a</a:t>
            </a:r>
            <a:r>
              <a:rPr lang="en-US" dirty="0"/>
              <a:t>), the optimal action-value function, which yields the optimal policy</a:t>
            </a:r>
          </a:p>
        </p:txBody>
      </p:sp>
    </p:spTree>
    <p:extLst>
      <p:ext uri="{BB962C8B-B14F-4D97-AF65-F5344CB8AC3E}">
        <p14:creationId xmlns:p14="http://schemas.microsoft.com/office/powerpoint/2010/main" val="340189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337E-6C02-B16B-8552-2DEC148B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Algorithm Illustrations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A217-B865-27AB-A3D1-42973910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3032958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3124-09EA-2CE3-7EAB-D1907F8A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6EE61-784A-C1C1-E93B-F18B84017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642192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B5E4EA8-E8AF-4DE2-81FD-338A059AC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36796F-FD55-082D-507B-D46149E0F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1F2A19A-CC19-4AE7-A29C-C8012046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83874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4C38B-E663-FA22-154D-A0A7F450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77" y="2030361"/>
            <a:ext cx="7816645" cy="1768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Coding The Q-Learning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339455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3EF89-EF45-C1CE-6F3D-A39A63342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" r="9792" b="1"/>
          <a:stretch/>
        </p:blipFill>
        <p:spPr>
          <a:xfrm>
            <a:off x="1" y="10"/>
            <a:ext cx="12192000" cy="68659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75095" y="-478377"/>
            <a:ext cx="6865949" cy="781613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2771C-0A46-466B-0E1C-5AB7A9C80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373273" cy="32352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15 Minute Debugging Break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A21EE5-D6CA-4092-BBB2-74B2C7CB6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5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10053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84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2BBF-5893-F923-C467-F4F0080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48573-80B5-AD86-3EC3-C274BA3F8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1980s – first discussions of shaping rewards for RL algorithms </a:t>
            </a:r>
          </a:p>
          <a:p>
            <a:r>
              <a:rPr lang="en-US" dirty="0"/>
              <a:t>1990s – reward engineering emerged as a field of study</a:t>
            </a:r>
          </a:p>
          <a:p>
            <a:r>
              <a:rPr lang="en-US" dirty="0"/>
              <a:t>1995 – Andrew G. </a:t>
            </a:r>
            <a:r>
              <a:rPr lang="en-US" dirty="0" err="1"/>
              <a:t>Barto</a:t>
            </a:r>
            <a:r>
              <a:rPr lang="en-US" dirty="0"/>
              <a:t> and Steven J. Bradtke pioneer Reward Engineering</a:t>
            </a:r>
          </a:p>
          <a:p>
            <a:r>
              <a:rPr lang="en-US" dirty="0"/>
              <a:t>2009 – Matthew E. Taylor and Peter Stone “Transfer learning for reinforcement learning domains”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94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23AA-EA50-A925-123C-48183566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Rewards and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F6AE4-ABAD-D2D7-0A36-59C18D578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Rewards:</a:t>
            </a:r>
          </a:p>
          <a:p>
            <a:pPr lvl="1"/>
            <a:r>
              <a:rPr lang="en-US" dirty="0"/>
              <a:t>act as a signal to our RL agent to indicate the immediate benefit or consequence of following a given strategy</a:t>
            </a:r>
          </a:p>
          <a:p>
            <a:pPr lvl="1"/>
            <a:r>
              <a:rPr lang="en-US" dirty="0"/>
              <a:t>allow programmers to guide the agent toward the optimal behavior in a given system</a:t>
            </a:r>
          </a:p>
          <a:p>
            <a:r>
              <a:rPr lang="en-US" dirty="0"/>
              <a:t>Reward Shaping:</a:t>
            </a:r>
          </a:p>
          <a:p>
            <a:pPr lvl="1"/>
            <a:r>
              <a:rPr lang="en-US" dirty="0"/>
              <a:t>Augments the original reward signal to accelerate learning or guide the agent towards desirable behavior</a:t>
            </a:r>
          </a:p>
          <a:p>
            <a:pPr lvl="1"/>
            <a:r>
              <a:rPr lang="en-US" dirty="0"/>
              <a:t>Allows for convergence optimization and discourages undesirable action</a:t>
            </a:r>
          </a:p>
          <a:p>
            <a:pPr lvl="1"/>
            <a:r>
              <a:rPr lang="en-US" dirty="0"/>
              <a:t>Opens new possibilities such as gradual difficulty enhancement, expert demonstrations, and potential based shaping</a:t>
            </a:r>
          </a:p>
        </p:txBody>
      </p:sp>
    </p:spTree>
    <p:extLst>
      <p:ext uri="{BB962C8B-B14F-4D97-AF65-F5344CB8AC3E}">
        <p14:creationId xmlns:p14="http://schemas.microsoft.com/office/powerpoint/2010/main" val="1541637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5219-8A4B-B08A-7B1C-317F8F4F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and Impact of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D2CC4-88BA-15DD-C3F9-48226DB0F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 Function R(</a:t>
            </a:r>
            <a:r>
              <a:rPr lang="en-US" dirty="0" err="1"/>
              <a:t>s,a,s</a:t>
            </a:r>
            <a:r>
              <a:rPr lang="en-US" dirty="0"/>
              <a:t>’):</a:t>
            </a:r>
          </a:p>
          <a:p>
            <a:pPr lvl="1"/>
            <a:r>
              <a:rPr lang="en-US" dirty="0"/>
              <a:t>Defines the reward received when transitioning from state s to state s’ by taking action a</a:t>
            </a:r>
          </a:p>
          <a:p>
            <a:r>
              <a:rPr lang="en-US" dirty="0"/>
              <a:t>Discounted Reward: </a:t>
            </a:r>
          </a:p>
          <a:p>
            <a:pPr lvl="1"/>
            <a:r>
              <a:rPr lang="en-US" dirty="0"/>
              <a:t>Rt​=∑t=0∞​</a:t>
            </a:r>
            <a:r>
              <a:rPr lang="el-GR" dirty="0"/>
              <a:t>γ</a:t>
            </a:r>
            <a:r>
              <a:rPr lang="en-US" dirty="0" err="1"/>
              <a:t>trt</a:t>
            </a:r>
            <a:r>
              <a:rPr lang="en-US" dirty="0"/>
              <a:t>​, where </a:t>
            </a:r>
            <a:r>
              <a:rPr lang="el-GR" dirty="0"/>
              <a:t>γ </a:t>
            </a:r>
            <a:r>
              <a:rPr lang="en-US" dirty="0"/>
              <a:t>is the discount factor.</a:t>
            </a:r>
          </a:p>
          <a:p>
            <a:r>
              <a:rPr lang="en-US" dirty="0"/>
              <a:t>Impact:</a:t>
            </a:r>
          </a:p>
          <a:p>
            <a:pPr lvl="1"/>
            <a:r>
              <a:rPr lang="en-US" dirty="0"/>
              <a:t>Allows programmers to guide agent more closely ensure efficient optimizations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You can overfit and create misleading reward that can negatively effect optimizations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50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7FF1-E6FA-7495-6AC8-4261D305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Applications of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4A058-F2CA-B6EB-5A2E-85050091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paper “Meta-Reinforcement Learning for Reward Shaping” used Reinforcement Learning to find the best reward basis for a different Reinforcement Model</a:t>
            </a:r>
          </a:p>
          <a:p>
            <a:r>
              <a:rPr lang="en-US" dirty="0"/>
              <a:t>IMAGES TO BE ADDED </a:t>
            </a:r>
          </a:p>
        </p:txBody>
      </p:sp>
    </p:spTree>
    <p:extLst>
      <p:ext uri="{BB962C8B-B14F-4D97-AF65-F5344CB8AC3E}">
        <p14:creationId xmlns:p14="http://schemas.microsoft.com/office/powerpoint/2010/main" val="142694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A74E-64D2-70F7-3AC3-587E1FE4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Ensure the Following: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091A-1CB1-5020-471A-E7627C86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an IDE ready to use that can interpret Python 3.7 or higher</a:t>
            </a:r>
          </a:p>
          <a:p>
            <a:r>
              <a:rPr lang="en-US" dirty="0"/>
              <a:t>You have Python 3.7 or higher downloaded on your machine</a:t>
            </a:r>
          </a:p>
          <a:p>
            <a:r>
              <a:rPr lang="en-US" dirty="0"/>
              <a:t>You have admin rights on your machine and can download packages onto it</a:t>
            </a:r>
          </a:p>
          <a:p>
            <a:r>
              <a:rPr lang="en-US" dirty="0"/>
              <a:t>The outlets at your table work (if needed for computer charging, etc.)</a:t>
            </a:r>
          </a:p>
          <a:p>
            <a:r>
              <a:rPr lang="en-US" dirty="0"/>
              <a:t>We will have more time during the workshop to ensure everyone is ready to start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343982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35AF3-0FED-A8DA-FD4F-2698A7F8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50"/>
          <a:stretch/>
        </p:blipFill>
        <p:spPr>
          <a:xfrm>
            <a:off x="1" y="10"/>
            <a:ext cx="12192000" cy="68659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75095" y="-478377"/>
            <a:ext cx="6865949" cy="781613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40CD7-8FB7-9E90-B994-0DB5B7CB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373273" cy="32352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Coding Reward Shaping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A21EE5-D6CA-4092-BBB2-74B2C7CB6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5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10053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5E4EA8-E8AF-4DE2-81FD-338A059AC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D1AFF-9FDB-8D20-FD8E-272FF75EA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F2A19A-CC19-4AE7-A29C-C8012046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83874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0737C2-37CC-646C-9C75-80BEC274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77" y="2030361"/>
            <a:ext cx="7816645" cy="1768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 Hour Lunch Break</a:t>
            </a:r>
          </a:p>
        </p:txBody>
      </p:sp>
    </p:spTree>
    <p:extLst>
      <p:ext uri="{BB962C8B-B14F-4D97-AF65-F5344CB8AC3E}">
        <p14:creationId xmlns:p14="http://schemas.microsoft.com/office/powerpoint/2010/main" val="3325457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33810-481A-CD96-ADDC-5E17D3C6E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67" b="7583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DBD45A-C056-BE7D-E640-5DD50ED8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Train RL Model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6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1B3A3-6F34-5A83-7352-562C80CB0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3EB82E-2C98-4DF3-A47D-8C0E5CEBB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17587" y="46266"/>
            <a:ext cx="2620677" cy="2528146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169092-DCBB-417F-A67D-ADE032800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9617587" y="2575251"/>
            <a:ext cx="2620677" cy="2528146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D1572E-35F2-4C21-AA69-B57A24824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49662"/>
            <a:ext cx="12192000" cy="17083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21283-5DCD-38A8-8CE2-A40BE524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48" y="5422789"/>
            <a:ext cx="9017060" cy="7066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Play with GUI &amp; Trained RL Model</a:t>
            </a:r>
          </a:p>
        </p:txBody>
      </p:sp>
    </p:spTree>
    <p:extLst>
      <p:ext uri="{BB962C8B-B14F-4D97-AF65-F5344CB8AC3E}">
        <p14:creationId xmlns:p14="http://schemas.microsoft.com/office/powerpoint/2010/main" val="1335757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ED3F9-1F8A-C023-FF72-C5CDC556E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" r="980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7F588-5616-B03E-CBEE-EFF22880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15 Minute Debugging Break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85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920E-D8D0-6D57-9FF4-E4C33A19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Traditional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8B37A-9A6F-502E-82F6-F8699C597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immediately converge to a given optimal strategy or decision-making process</a:t>
            </a:r>
          </a:p>
          <a:p>
            <a:r>
              <a:rPr lang="en-US" dirty="0"/>
              <a:t>Could theoretically train indefinitely and still not be completely done</a:t>
            </a:r>
          </a:p>
          <a:p>
            <a:r>
              <a:rPr lang="en-US" dirty="0"/>
              <a:t>Scalability and Memory constraints may cause heavy concerns as we must create more state-action spaces depending on the size of our programs</a:t>
            </a:r>
          </a:p>
          <a:p>
            <a:r>
              <a:rPr lang="en-US" dirty="0"/>
              <a:t>This could render the updating Q-table function impractical</a:t>
            </a:r>
          </a:p>
          <a:p>
            <a:r>
              <a:rPr lang="en-US" dirty="0"/>
              <a:t>All in all, it may not always make the best decision for the entire game based on long term and short-term weights in the update function </a:t>
            </a:r>
          </a:p>
        </p:txBody>
      </p:sp>
    </p:spTree>
    <p:extLst>
      <p:ext uri="{BB962C8B-B14F-4D97-AF65-F5344CB8AC3E}">
        <p14:creationId xmlns:p14="http://schemas.microsoft.com/office/powerpoint/2010/main" val="1333490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8ADF-E4C1-C2C9-15EF-44087705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Q-Learning in Real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AA62D-0658-0658-D2DD-66B360A8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paper “Human-level control through deep reinforcement learning” speaks to the idea of traditional Q-Learning failing at handling complex environments. </a:t>
            </a:r>
          </a:p>
          <a:p>
            <a:r>
              <a:rPr lang="en-US" dirty="0" err="1"/>
              <a:t>Mnih</a:t>
            </a:r>
            <a:r>
              <a:rPr lang="en-US" dirty="0"/>
              <a:t>, V. suggest Deep Q Learning as a solution to mitigate the simplistic nature of traditional Q-Learning</a:t>
            </a:r>
          </a:p>
          <a:p>
            <a:r>
              <a:rPr lang="en-US" dirty="0" err="1"/>
              <a:t>Mnih</a:t>
            </a:r>
            <a:r>
              <a:rPr lang="en-US" dirty="0"/>
              <a:t> specifically studies Atari gameplay optimization using Reinforcement Learning</a:t>
            </a:r>
          </a:p>
          <a:p>
            <a:r>
              <a:rPr lang="en-US" dirty="0"/>
              <a:t>ADD MINH GAMEPLAY PHOTOS</a:t>
            </a:r>
          </a:p>
        </p:txBody>
      </p:sp>
    </p:spTree>
    <p:extLst>
      <p:ext uri="{BB962C8B-B14F-4D97-AF65-F5344CB8AC3E}">
        <p14:creationId xmlns:p14="http://schemas.microsoft.com/office/powerpoint/2010/main" val="325337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9D49-BC98-0DB7-BA73-D2B2F21C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Expert Data and Algorithms as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54FEC-9AA9-1270-1D35-A4F6B4C59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58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FD48C-14F8-82CA-4F28-BACCE135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en-US" dirty="0"/>
              <a:t>Introduction to Minimax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E5472-0095-F3E6-A4C2-9F38863F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1928 – John von Neumann first mathematically proved minimax as a viable optimal algorithm for two player, zero-sum games to either minimize or maximize one’s strategy</a:t>
            </a:r>
          </a:p>
          <a:p>
            <a:pPr>
              <a:lnSpc>
                <a:spcPct val="110000"/>
              </a:lnSpc>
            </a:pPr>
            <a:r>
              <a:rPr lang="en-US" sz="1500"/>
              <a:t>1944 – John von Neumann and Oskar  Morgenstern published “Theory of Games and Economic behavior</a:t>
            </a:r>
          </a:p>
          <a:p>
            <a:pPr>
              <a:lnSpc>
                <a:spcPct val="110000"/>
              </a:lnSpc>
            </a:pPr>
            <a:r>
              <a:rPr lang="en-US" sz="1500"/>
              <a:t>1977 – IBM’s Deep Thought algorithm, rooted in minimax, defeated the world chess champion Garry Kasparov</a:t>
            </a: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World chess champion Garry Kasparov during the first six-game match against  IBM supercomputer Deep Blue, Pennsylvania Convention Center, Philadelphia,  February 10-17th, 1996. [1528 x 981] : r/HistoryPorn">
            <a:extLst>
              <a:ext uri="{FF2B5EF4-FFF2-40B4-BE49-F238E27FC236}">
                <a16:creationId xmlns:a16="http://schemas.microsoft.com/office/drawing/2014/main" id="{D359200F-17A0-DADD-11A7-9416096A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464" y="1896564"/>
            <a:ext cx="4788861" cy="306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052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EA5C-AD83-C14E-F4D1-5824A656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Algorithm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9203-3B5A-3B35-FDD7-C146224B9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is a decision rule used in to maximize possible losses or wins in any scenario</a:t>
            </a:r>
          </a:p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Minimize the possible loss for a worst-case scenario</a:t>
            </a:r>
          </a:p>
          <a:p>
            <a:pPr lvl="1"/>
            <a:r>
              <a:rPr lang="en-US" dirty="0"/>
              <a:t>Maximizing the minimum gain</a:t>
            </a:r>
          </a:p>
          <a:p>
            <a:r>
              <a:rPr lang="en-US" dirty="0"/>
              <a:t>Key concepts:</a:t>
            </a:r>
          </a:p>
          <a:p>
            <a:pPr lvl="1"/>
            <a:r>
              <a:rPr lang="en-US" dirty="0"/>
              <a:t>Maximizer: Player trying to maximize their score</a:t>
            </a:r>
          </a:p>
          <a:p>
            <a:pPr lvl="1"/>
            <a:r>
              <a:rPr lang="en-US" dirty="0"/>
              <a:t>Minimizer: player trying to minimize their score</a:t>
            </a:r>
          </a:p>
          <a:p>
            <a:pPr lvl="1"/>
            <a:r>
              <a:rPr lang="en-US" dirty="0"/>
              <a:t>Game tree: a tree structure representing all possible moves in a game</a:t>
            </a:r>
          </a:p>
        </p:txBody>
      </p:sp>
    </p:spTree>
    <p:extLst>
      <p:ext uri="{BB962C8B-B14F-4D97-AF65-F5344CB8AC3E}">
        <p14:creationId xmlns:p14="http://schemas.microsoft.com/office/powerpoint/2010/main" val="69786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9568-B2AE-30CA-A34D-0F3503E7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Instructors, Collaborators, and Speakers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15D3-011E-5A34-75B0-E9FA8489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Instructor: Tyler Jackson</a:t>
            </a:r>
          </a:p>
          <a:p>
            <a:r>
              <a:rPr lang="en-US" dirty="0"/>
              <a:t>Collaborators: Joshua Church, Thomas Clement, et. al</a:t>
            </a:r>
          </a:p>
          <a:p>
            <a:r>
              <a:rPr lang="en-US" dirty="0"/>
              <a:t>Speakers: </a:t>
            </a:r>
          </a:p>
          <a:p>
            <a:pPr lvl="1"/>
            <a:r>
              <a:rPr lang="en-US" dirty="0"/>
              <a:t>Haley Dozer - experience</a:t>
            </a:r>
          </a:p>
          <a:p>
            <a:pPr lvl="1"/>
            <a:r>
              <a:rPr lang="en-US" dirty="0"/>
              <a:t>William - experience</a:t>
            </a:r>
          </a:p>
          <a:p>
            <a:pPr lvl="1"/>
            <a:r>
              <a:rPr lang="en-US" dirty="0"/>
              <a:t>Joseph </a:t>
            </a:r>
            <a:r>
              <a:rPr lang="en-US" dirty="0" err="1"/>
              <a:t>Jabour</a:t>
            </a:r>
            <a:r>
              <a:rPr lang="en-US" dirty="0"/>
              <a:t> - experience</a:t>
            </a:r>
          </a:p>
        </p:txBody>
      </p:sp>
    </p:spTree>
    <p:extLst>
      <p:ext uri="{BB962C8B-B14F-4D97-AF65-F5344CB8AC3E}">
        <p14:creationId xmlns:p14="http://schemas.microsoft.com/office/powerpoint/2010/main" val="2763163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F75E-115A-4E66-72EF-6DB47EEA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Algorithm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74EA9-7395-431D-A62E-5C70A1DC4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game tree to a specified depth</a:t>
            </a:r>
          </a:p>
          <a:p>
            <a:r>
              <a:rPr lang="en-US" dirty="0"/>
              <a:t>Assign scores to terminal nodes based on the game state</a:t>
            </a:r>
          </a:p>
          <a:p>
            <a:r>
              <a:rPr lang="en-US" dirty="0"/>
              <a:t>Propagate score back up the tree:</a:t>
            </a:r>
          </a:p>
          <a:p>
            <a:pPr lvl="1"/>
            <a:r>
              <a:rPr lang="en-US" dirty="0"/>
              <a:t>The maximizer will select the maximum value</a:t>
            </a:r>
          </a:p>
          <a:p>
            <a:pPr lvl="1"/>
            <a:r>
              <a:rPr lang="en-US" dirty="0"/>
              <a:t>Minimizer will select the minimum value </a:t>
            </a:r>
          </a:p>
        </p:txBody>
      </p:sp>
    </p:spTree>
    <p:extLst>
      <p:ext uri="{BB962C8B-B14F-4D97-AF65-F5344CB8AC3E}">
        <p14:creationId xmlns:p14="http://schemas.microsoft.com/office/powerpoint/2010/main" val="3535110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AF49-DA42-92FD-E311-B6EBD537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A4FE-0C13-36DA-85DA-CDBCD248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1990625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loseup of a keyboard">
            <a:extLst>
              <a:ext uri="{FF2B5EF4-FFF2-40B4-BE49-F238E27FC236}">
                <a16:creationId xmlns:a16="http://schemas.microsoft.com/office/drawing/2014/main" id="{B1845B2E-4F1F-6B98-94FA-7EC0CA327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2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C4848B-7CA9-8908-4851-DA39D2B8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Coding Minimax</a:t>
            </a:r>
          </a:p>
        </p:txBody>
      </p:sp>
    </p:spTree>
    <p:extLst>
      <p:ext uri="{BB962C8B-B14F-4D97-AF65-F5344CB8AC3E}">
        <p14:creationId xmlns:p14="http://schemas.microsoft.com/office/powerpoint/2010/main" val="237087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B5E4EA8-E8AF-4DE2-81FD-338A059AC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0FDBE-48AD-9DCB-FF2D-7161AD2F0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67" b="4564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1F2A19A-CC19-4AE7-A29C-C8012046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83874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6F39C-BBCD-A697-B099-0337298E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77" y="2030361"/>
            <a:ext cx="7816645" cy="1768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Play against Minimax! </a:t>
            </a:r>
            <a:b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Challenge: Win</a:t>
            </a:r>
          </a:p>
        </p:txBody>
      </p:sp>
    </p:spTree>
    <p:extLst>
      <p:ext uri="{BB962C8B-B14F-4D97-AF65-F5344CB8AC3E}">
        <p14:creationId xmlns:p14="http://schemas.microsoft.com/office/powerpoint/2010/main" val="583559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5564F-7340-583F-F450-5B93551A3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61B8F-4BDC-E504-236B-BDBFC307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15 Minute </a:t>
            </a:r>
            <a:b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Debugging Break</a:t>
            </a:r>
          </a:p>
        </p:txBody>
      </p:sp>
    </p:spTree>
    <p:extLst>
      <p:ext uri="{BB962C8B-B14F-4D97-AF65-F5344CB8AC3E}">
        <p14:creationId xmlns:p14="http://schemas.microsoft.com/office/powerpoint/2010/main" val="46290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62ED779-A59B-448F-96E0-AAB38B548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ACAB5-9CC2-8670-7081-47761974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4024310"/>
            <a:ext cx="3678511" cy="2021488"/>
          </a:xfrm>
        </p:spPr>
        <p:txBody>
          <a:bodyPr anchor="t">
            <a:normAutofit/>
          </a:bodyPr>
          <a:lstStyle/>
          <a:p>
            <a:r>
              <a:rPr lang="en-US" dirty="0"/>
              <a:t>Drawbacks of Using Expert Data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CA7B92CC-1106-4731-8429-043692733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721"/>
            <a:ext cx="12191999" cy="3428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4x4x4 Tic-Tac-Toe - App on Amazon Appstore">
            <a:extLst>
              <a:ext uri="{FF2B5EF4-FFF2-40B4-BE49-F238E27FC236}">
                <a16:creationId xmlns:a16="http://schemas.microsoft.com/office/drawing/2014/main" id="{ECFA5679-26C8-1256-592B-3EE0CC7A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4289" y="697183"/>
            <a:ext cx="2041958" cy="20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red and blue lines and dots&#10;&#10;Description automatically generated">
            <a:extLst>
              <a:ext uri="{FF2B5EF4-FFF2-40B4-BE49-F238E27FC236}">
                <a16:creationId xmlns:a16="http://schemas.microsoft.com/office/drawing/2014/main" id="{D030D44A-AA63-23DE-BA3E-3D1B3866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1631" y="685799"/>
            <a:ext cx="2248738" cy="20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icTacToe Explanation">
            <a:extLst>
              <a:ext uri="{FF2B5EF4-FFF2-40B4-BE49-F238E27FC236}">
                <a16:creationId xmlns:a16="http://schemas.microsoft.com/office/drawing/2014/main" id="{9FF461EE-7A37-59EC-34C1-4E5CD1A0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9215" y="659631"/>
            <a:ext cx="2041958" cy="20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A7284-2F1E-3611-365E-B7E7187D7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53" y="4023858"/>
            <a:ext cx="5694883" cy="2021940"/>
          </a:xfrm>
        </p:spPr>
        <p:txBody>
          <a:bodyPr>
            <a:normAutofit/>
          </a:bodyPr>
          <a:lstStyle/>
          <a:p>
            <a:r>
              <a:rPr lang="en-US" dirty="0"/>
              <a:t>Exclusively using expert algorithms and/or data can lead to scalability issues</a:t>
            </a:r>
          </a:p>
          <a:p>
            <a:r>
              <a:rPr lang="en-US" dirty="0"/>
              <a:t>Encountering new unaccounted for scenarios may exceed the capacity of a predefined algorithm</a:t>
            </a:r>
          </a:p>
        </p:txBody>
      </p:sp>
    </p:spTree>
    <p:extLst>
      <p:ext uri="{BB962C8B-B14F-4D97-AF65-F5344CB8AC3E}">
        <p14:creationId xmlns:p14="http://schemas.microsoft.com/office/powerpoint/2010/main" val="787809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2754-FD7D-8009-E3BF-B4912337B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98" b="2656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30159-C58F-0CF5-4465-9C8D6179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Please Welcome William!</a:t>
            </a:r>
          </a:p>
        </p:txBody>
      </p:sp>
    </p:spTree>
    <p:extLst>
      <p:ext uri="{BB962C8B-B14F-4D97-AF65-F5344CB8AC3E}">
        <p14:creationId xmlns:p14="http://schemas.microsoft.com/office/powerpoint/2010/main" val="1207258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63391-E7DC-DC6F-D3CC-D23D66E86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7" b="2893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AF11A-7528-E927-4135-AE40DFCD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90311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Thank you, William!</a:t>
            </a:r>
          </a:p>
        </p:txBody>
      </p:sp>
    </p:spTree>
    <p:extLst>
      <p:ext uri="{BB962C8B-B14F-4D97-AF65-F5344CB8AC3E}">
        <p14:creationId xmlns:p14="http://schemas.microsoft.com/office/powerpoint/2010/main" val="3751157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76F2-B299-FC67-59C3-3F12BEB3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Day 1, 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B345-ECF1-6D6C-4747-0F1CB64A2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Q-Learning Fundamentals </a:t>
            </a:r>
          </a:p>
          <a:p>
            <a:r>
              <a:rPr lang="en-US" dirty="0"/>
              <a:t>Update Q-Learning Rule</a:t>
            </a:r>
          </a:p>
          <a:p>
            <a:r>
              <a:rPr lang="en-US" dirty="0"/>
              <a:t>Reward Shaping</a:t>
            </a:r>
          </a:p>
          <a:p>
            <a:r>
              <a:rPr lang="en-US" dirty="0"/>
              <a:t>Expert Data and Algorithms</a:t>
            </a:r>
          </a:p>
          <a:p>
            <a:r>
              <a:rPr lang="en-US" dirty="0"/>
              <a:t>Minimax Algorithm</a:t>
            </a:r>
          </a:p>
          <a:p>
            <a:r>
              <a:rPr lang="en-US" dirty="0"/>
              <a:t>Reinforcement Learning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4496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5373-73CD-CF5B-631C-53186A15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Ahead, A Glimpse into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2FAF6-E139-94EF-1E8A-4B47D40D6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Advancing Reinforcement Learning</a:t>
            </a:r>
          </a:p>
          <a:p>
            <a:r>
              <a:rPr lang="en-US" dirty="0"/>
              <a:t>Introduction to Deep Learning</a:t>
            </a:r>
          </a:p>
          <a:p>
            <a:r>
              <a:rPr lang="en-US" dirty="0"/>
              <a:t>Introduction to Deep Q-Learning</a:t>
            </a:r>
          </a:p>
          <a:p>
            <a:r>
              <a:rPr lang="en-US" dirty="0"/>
              <a:t>Deep Q Networks (DQNs)</a:t>
            </a:r>
          </a:p>
          <a:p>
            <a:r>
              <a:rPr lang="en-US" dirty="0"/>
              <a:t>Combining DQNs with Expert Data</a:t>
            </a:r>
          </a:p>
          <a:p>
            <a:r>
              <a:rPr lang="en-US" dirty="0"/>
              <a:t>Deep Q-Learning from Demonstrations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E1FD-9561-AC04-768F-C996AF9E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for RL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5EA4-1FB2-A146-F63E-20BD4081F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Become familiar with common Reinforcement Learning (RL) Algorithms and methods</a:t>
            </a:r>
          </a:p>
          <a:p>
            <a:r>
              <a:rPr lang="en-US" dirty="0"/>
              <a:t>Understand the fundamentals of RL and how to apply it for various scenarios </a:t>
            </a:r>
          </a:p>
          <a:p>
            <a:r>
              <a:rPr lang="en-US" dirty="0"/>
              <a:t>Comprehend the development of RL algorithms so that you can shape them to specific niche cases</a:t>
            </a:r>
          </a:p>
          <a:p>
            <a:r>
              <a:rPr lang="en-US" dirty="0"/>
              <a:t>Obtain hands-on experience with RL with a coding project and apply all methods taught in workshop to a common goal</a:t>
            </a:r>
          </a:p>
          <a:p>
            <a:r>
              <a:rPr lang="en-US" dirty="0"/>
              <a:t>Learn about real-world applications of the field and gain inspiration for future endeavors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27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82C52-FC82-1BA9-AB48-B61108B3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" r="1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01BF3-CC08-A368-6A3E-111A1D246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90311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2703996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200E6-C831-17CC-C509-97FAA09D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4C9CC-2DF8-88A7-5A73-A4DA33C7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Welcom</a:t>
            </a:r>
            <a:r>
              <a:rPr lang="en-US" dirty="0">
                <a:solidFill>
                  <a:srgbClr val="FFFFFF"/>
                </a:solidFill>
              </a:rPr>
              <a:t>e to Day 2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We Will Begin Shortly</a:t>
            </a:r>
            <a:endParaRPr lang="en-US" sz="3200" b="1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6089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AEC9-019B-EFC9-E6BB-24BFBE8E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Load Day 1’s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105DB-B004-B82B-E3B7-788C28C60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Ensure your entire environment is set up properly</a:t>
            </a:r>
          </a:p>
          <a:p>
            <a:r>
              <a:rPr lang="en-US" dirty="0"/>
              <a:t>Install Python 3.7 or Higher</a:t>
            </a:r>
          </a:p>
          <a:p>
            <a:r>
              <a:rPr lang="en-US" dirty="0"/>
              <a:t>Install Torch to Python 3.7 or higher</a:t>
            </a:r>
          </a:p>
          <a:p>
            <a:r>
              <a:rPr lang="en-US" dirty="0"/>
              <a:t>Load Yesterday's </a:t>
            </a:r>
            <a:r>
              <a:rPr lang="en-US" dirty="0" err="1"/>
              <a:t>GiitHub</a:t>
            </a:r>
            <a:r>
              <a:rPr lang="en-US" dirty="0"/>
              <a:t> Repository</a:t>
            </a:r>
          </a:p>
          <a:p>
            <a:r>
              <a:rPr lang="en-US" dirty="0"/>
              <a:t>Download an IDE ready to use that can interpret Python 3.7 or higher</a:t>
            </a:r>
          </a:p>
          <a:p>
            <a:r>
              <a:rPr lang="en-US" dirty="0"/>
              <a:t>Ensure you have admin rights on your machine and can download packages onto it</a:t>
            </a:r>
          </a:p>
          <a:p>
            <a:r>
              <a:rPr lang="en-US" dirty="0"/>
              <a:t>Check the outlets at your table work (if needed for computer charging,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/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3586595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65F0-EE90-E2E3-F643-ADAC8A9D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Yesterday we….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6CE79-5EBF-A1B5-74B3-32C354B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Walked through the fundamentals of Q-Learning</a:t>
            </a:r>
          </a:p>
          <a:p>
            <a:r>
              <a:rPr lang="en-US" dirty="0"/>
              <a:t>Learned how to apply Q-Learning with Q-Tables</a:t>
            </a:r>
          </a:p>
          <a:p>
            <a:r>
              <a:rPr lang="en-US" dirty="0"/>
              <a:t>Discussed drawbacks of basic Q-Learning </a:t>
            </a:r>
          </a:p>
          <a:p>
            <a:r>
              <a:rPr lang="en-US" dirty="0"/>
              <a:t>Explored Expert Algorithms and data such as Minimax</a:t>
            </a:r>
          </a:p>
          <a:p>
            <a:r>
              <a:rPr lang="en-US" dirty="0"/>
              <a:t>Expressed the Drawbacks of Minimax </a:t>
            </a:r>
          </a:p>
          <a:p>
            <a:r>
              <a:rPr lang="en-US" dirty="0"/>
              <a:t>Communicated the Drawbacks of Using expert data only</a:t>
            </a:r>
          </a:p>
        </p:txBody>
      </p:sp>
    </p:spTree>
    <p:extLst>
      <p:ext uri="{BB962C8B-B14F-4D97-AF65-F5344CB8AC3E}">
        <p14:creationId xmlns:p14="http://schemas.microsoft.com/office/powerpoint/2010/main" val="4237280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461C-1B53-45D9-89DC-23065129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We Will Discuss…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F229B-6FDC-22F3-9DC2-AE6CF43F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Advancing Reinforcement Learning</a:t>
            </a:r>
          </a:p>
          <a:p>
            <a:r>
              <a:rPr lang="en-US" dirty="0"/>
              <a:t>Introduction to Deep Learning</a:t>
            </a:r>
          </a:p>
          <a:p>
            <a:r>
              <a:rPr lang="en-US" dirty="0"/>
              <a:t>Introduction to Deep Q-Learning</a:t>
            </a:r>
          </a:p>
          <a:p>
            <a:r>
              <a:rPr lang="en-US" dirty="0"/>
              <a:t>Deep Q Networks (DQNs)</a:t>
            </a:r>
          </a:p>
          <a:p>
            <a:r>
              <a:rPr lang="en-US" dirty="0"/>
              <a:t>Combining DQNs with Expert Data</a:t>
            </a:r>
          </a:p>
          <a:p>
            <a:r>
              <a:rPr lang="en-US" dirty="0"/>
              <a:t>Deep Q-Learning from Demonstrations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13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C5D5B-A17E-B535-45F6-12892D89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from Q-Learning and Expert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2E63-39B4-D4F9-4305-EC887E03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Q-Learning converges to an optimal algorithm based on experience</a:t>
            </a:r>
          </a:p>
          <a:p>
            <a:pPr lvl="1"/>
            <a:r>
              <a:rPr lang="en-US" dirty="0"/>
              <a:t>Without enough experience, models can often make suboptimal moves</a:t>
            </a:r>
          </a:p>
          <a:p>
            <a:pPr lvl="1"/>
            <a:r>
              <a:rPr lang="en-US" dirty="0"/>
              <a:t>Exploration vs. Exploitation can be a huge hindrance for making optimal decision making</a:t>
            </a:r>
          </a:p>
          <a:p>
            <a:r>
              <a:rPr lang="en-US" dirty="0"/>
              <a:t>Minimax can only make optimal moves based on predefined conditions</a:t>
            </a:r>
          </a:p>
          <a:p>
            <a:pPr lvl="1"/>
            <a:r>
              <a:rPr lang="en-US" dirty="0"/>
              <a:t>Using expert data form decisions in foreign environments can lead to suboptimal decision making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 PICTURES HERE</a:t>
            </a:r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9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042C-2E76-4D5B-8FBF-78E3584A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Basic Q-Learning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DF261-FE1F-4DEC-B0E7-FAAB4721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03762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C1FF1-9CE2-A235-E63D-505B6A548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" b="1379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E0EB38-122D-4FF4-6B7E-DA5E70AB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Welcome Jo </a:t>
            </a:r>
            <a:r>
              <a:rPr lang="en-US" sz="32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Jabour</a:t>
            </a:r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53494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40DE2-2390-D009-DF2E-5F97E971A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09" b="1604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101D4-C1E8-CEA9-20C5-270AA072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90311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Thank You Jo </a:t>
            </a:r>
            <a:r>
              <a:rPr lang="en-US" sz="32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Jabour</a:t>
            </a:r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149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8342-B952-7F5E-9225-0E9AB812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Foundations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DEB1C-34A0-3BEF-4C28-0FB57B83C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1943 – McCulloch and Pits propose the first artificial neuron, building the foundation for neural networks </a:t>
            </a:r>
          </a:p>
          <a:p>
            <a:r>
              <a:rPr lang="en-US" dirty="0"/>
              <a:t>1957 – Frank Rosenblatt develops the first artificial neural network capable of learning</a:t>
            </a:r>
          </a:p>
          <a:p>
            <a:r>
              <a:rPr lang="en-US" dirty="0"/>
              <a:t>1986 – Geoffrey Hinton, David </a:t>
            </a:r>
            <a:r>
              <a:rPr lang="en-US" dirty="0" err="1"/>
              <a:t>Rumelhart</a:t>
            </a:r>
            <a:r>
              <a:rPr lang="en-US" dirty="0"/>
              <a:t>, and Ronald J Williams first popularize backpropagation for multilayer neural networks</a:t>
            </a:r>
          </a:p>
          <a:p>
            <a:r>
              <a:rPr lang="en-US" dirty="0"/>
              <a:t>2010s – computer vision, natural language processing, and speech recognition all use Deep Learning at their core today</a:t>
            </a:r>
          </a:p>
        </p:txBody>
      </p:sp>
    </p:spTree>
    <p:extLst>
      <p:ext uri="{BB962C8B-B14F-4D97-AF65-F5344CB8AC3E}">
        <p14:creationId xmlns:p14="http://schemas.microsoft.com/office/powerpoint/2010/main" val="42033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0889-31C4-0424-B1D3-895C0C9C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Setup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2BB5-2BB7-10A6-655D-3166B000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Breaks and Breaks:</a:t>
            </a:r>
          </a:p>
          <a:p>
            <a:pPr lvl="1"/>
            <a:r>
              <a:rPr lang="en-US" dirty="0"/>
              <a:t>Debugging breaks are for either taking a mental break or collaborating to debug code with leaders</a:t>
            </a:r>
          </a:p>
          <a:p>
            <a:pPr lvl="1"/>
            <a:r>
              <a:rPr lang="en-US" dirty="0"/>
              <a:t>Breaks will be for rest. No leaders will be available to help debug during these times. </a:t>
            </a:r>
          </a:p>
          <a:p>
            <a:r>
              <a:rPr lang="en-US" dirty="0"/>
              <a:t>Theory and Application:</a:t>
            </a:r>
          </a:p>
          <a:p>
            <a:pPr lvl="1"/>
            <a:r>
              <a:rPr lang="en-US" dirty="0"/>
              <a:t>We will walk through the process and theory behind all algorithms first. Afterward we will be sure to apply all theory in a concise manner. Equal time will be spent between these two parts.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5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93A08-89E0-6A8F-A2FA-F1F7321B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51C8-9E53-8C8D-E565-2E9E7E57A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composed of layers of interconnected nodes (or neurons) that transform input data through learned weights</a:t>
            </a:r>
          </a:p>
          <a:p>
            <a:r>
              <a:rPr lang="en-US" dirty="0"/>
              <a:t>ADD GRAPHIC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17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EFA8-DC50-A474-5E2D-FDD03165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Deep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F420-92C4-5A24-51A5-0E854F6A5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network with multiple hidden layers, enabling the learning of hierarchical representations</a:t>
            </a:r>
          </a:p>
          <a:p>
            <a:r>
              <a:rPr lang="en-US" dirty="0"/>
              <a:t>ADD GRAPHIC HERE</a:t>
            </a:r>
          </a:p>
        </p:txBody>
      </p:sp>
    </p:spTree>
    <p:extLst>
      <p:ext uri="{BB962C8B-B14F-4D97-AF65-F5344CB8AC3E}">
        <p14:creationId xmlns:p14="http://schemas.microsoft.com/office/powerpoint/2010/main" val="3513804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FAE4-1DE2-9C79-7894-1ACEC6AA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C839-D5C9-5BC5-9E37-3F19F76F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is a subset of machine learning that uses neural networks with many layers to model complex patterns in data</a:t>
            </a:r>
          </a:p>
          <a:p>
            <a:r>
              <a:rPr lang="en-US" dirty="0"/>
              <a:t>Deep learning aims to learn to represent data for various tasks like classification, regression, and generation</a:t>
            </a:r>
          </a:p>
          <a:p>
            <a:r>
              <a:rPr lang="en-US" dirty="0"/>
              <a:t>ADD GRAPHIC HERE</a:t>
            </a:r>
          </a:p>
        </p:txBody>
      </p:sp>
    </p:spTree>
    <p:extLst>
      <p:ext uri="{BB962C8B-B14F-4D97-AF65-F5344CB8AC3E}">
        <p14:creationId xmlns:p14="http://schemas.microsoft.com/office/powerpoint/2010/main" val="1072452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601B-E59D-52A5-142A-943264B0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F062-8E8A-D3A0-CB5B-0D2AB4754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layer receives raw input features</a:t>
            </a:r>
          </a:p>
          <a:p>
            <a:r>
              <a:rPr lang="en-US" dirty="0"/>
              <a:t>Hidden layers perform transformations on inputs and capture intermediate representations</a:t>
            </a:r>
          </a:p>
          <a:p>
            <a:r>
              <a:rPr lang="en-US" dirty="0"/>
              <a:t>Output layer produces the final predictions</a:t>
            </a:r>
          </a:p>
          <a:p>
            <a:r>
              <a:rPr lang="en-US" dirty="0"/>
              <a:t>ADD GRAPHIC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05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18A9-73F4-DA6A-7545-C535F9EBB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AB20-4D5C-B83D-43A6-96AF89620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activation function transforms the input to a neuron – this introduces non-linearity</a:t>
            </a:r>
          </a:p>
          <a:p>
            <a:r>
              <a:rPr lang="en-US" dirty="0"/>
              <a:t>The function proceeds as follows</a:t>
            </a:r>
          </a:p>
          <a:p>
            <a:r>
              <a:rPr lang="en-US" dirty="0"/>
              <a:t>Where:</a:t>
            </a:r>
          </a:p>
          <a:p>
            <a:pPr lvl="1"/>
            <a:r>
              <a:rPr lang="en-US" dirty="0"/>
              <a:t>z is the weighted sum of inputs</a:t>
            </a:r>
          </a:p>
          <a:p>
            <a:pPr lvl="1"/>
            <a:r>
              <a:rPr lang="el-GR" dirty="0"/>
              <a:t>σ</a:t>
            </a:r>
            <a:r>
              <a:rPr lang="en-US" dirty="0"/>
              <a:t> is the activation function</a:t>
            </a:r>
          </a:p>
          <a:p>
            <a:pPr lvl="1"/>
            <a:r>
              <a:rPr lang="en-US" dirty="0"/>
              <a:t>w are weights</a:t>
            </a:r>
          </a:p>
          <a:p>
            <a:pPr lvl="1"/>
            <a:r>
              <a:rPr lang="en-US" dirty="0"/>
              <a:t>x are inputs</a:t>
            </a:r>
          </a:p>
          <a:p>
            <a:pPr lvl="1"/>
            <a:r>
              <a:rPr lang="en-US" dirty="0"/>
              <a:t>B is the bias metric</a:t>
            </a:r>
          </a:p>
        </p:txBody>
      </p:sp>
    </p:spTree>
    <p:extLst>
      <p:ext uri="{BB962C8B-B14F-4D97-AF65-F5344CB8AC3E}">
        <p14:creationId xmlns:p14="http://schemas.microsoft.com/office/powerpoint/2010/main" val="1031216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0741-5813-351A-5D31-5105F5DE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CFFE-8ED3-BC7C-1139-4B647262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GRAPHIC HERE</a:t>
            </a:r>
          </a:p>
        </p:txBody>
      </p:sp>
    </p:spTree>
    <p:extLst>
      <p:ext uri="{BB962C8B-B14F-4D97-AF65-F5344CB8AC3E}">
        <p14:creationId xmlns:p14="http://schemas.microsoft.com/office/powerpoint/2010/main" val="1991067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0B9C-A3CC-3D5F-DCF7-CEA1E2C7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98BDD-4691-E7C8-F436-E21C0179E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is to minimize the difference between the predicted and actual values</a:t>
            </a:r>
          </a:p>
          <a:p>
            <a:r>
              <a:rPr lang="en-US" dirty="0"/>
              <a:t>Common Loss Functions use Mean Squared Error (MSE) for regression and Cross-Entropy for classification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97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13E6-439A-6422-450E-4FE1583B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B93CD-D01C-5E6E-C5FA-4DEB3FBB4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Forward Pass computers predictions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 loss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Backward pass computes loss with respect to each weight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Update the weights to adjust the computed algorithm/network</a:t>
            </a:r>
          </a:p>
        </p:txBody>
      </p:sp>
    </p:spTree>
    <p:extLst>
      <p:ext uri="{BB962C8B-B14F-4D97-AF65-F5344CB8AC3E}">
        <p14:creationId xmlns:p14="http://schemas.microsoft.com/office/powerpoint/2010/main" val="2335958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4661-79AF-90C4-569D-67B21D83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Usages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1CCB3-DDC8-9898-010D-6596C06C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Convolutional Neural Networks (CNNs) </a:t>
            </a:r>
            <a:r>
              <a:rPr lang="en-US" dirty="0"/>
              <a:t>for grid-like data such as images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AlexNet</a:t>
            </a:r>
            <a:r>
              <a:rPr lang="en-US" dirty="0"/>
              <a:t> for ImageNet Classification</a:t>
            </a:r>
          </a:p>
          <a:p>
            <a:r>
              <a:rPr lang="en-US" b="1" dirty="0"/>
              <a:t>Natural Language Processing (NLP) </a:t>
            </a:r>
            <a:r>
              <a:rPr lang="en-US" dirty="0"/>
              <a:t>for Recurrent Neural Networks (RNNs) for sequence data</a:t>
            </a:r>
          </a:p>
          <a:p>
            <a:pPr lvl="1"/>
            <a:r>
              <a:rPr lang="en-US" dirty="0"/>
              <a:t>Example: LSTM networks for language modeling and translation</a:t>
            </a:r>
          </a:p>
          <a:p>
            <a:r>
              <a:rPr lang="en-US" b="1" dirty="0"/>
              <a:t>Generative Models </a:t>
            </a:r>
            <a:r>
              <a:rPr lang="en-US" dirty="0"/>
              <a:t>for Generative Adversarial Networks (GANs) which consist of a generator and a discriminator network</a:t>
            </a:r>
          </a:p>
          <a:p>
            <a:pPr lvl="1"/>
            <a:r>
              <a:rPr lang="en-US" dirty="0"/>
              <a:t>Example: generating realistic images from random noise</a:t>
            </a:r>
          </a:p>
        </p:txBody>
      </p:sp>
    </p:spTree>
    <p:extLst>
      <p:ext uri="{BB962C8B-B14F-4D97-AF65-F5344CB8AC3E}">
        <p14:creationId xmlns:p14="http://schemas.microsoft.com/office/powerpoint/2010/main" val="3278649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6246-A59E-8203-BCC2-BD095EA2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Example Expanded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B854-C75F-C506-325C-E367A2DFE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GRAPHIC HERE</a:t>
            </a:r>
          </a:p>
        </p:txBody>
      </p:sp>
    </p:spTree>
    <p:extLst>
      <p:ext uri="{BB962C8B-B14F-4D97-AF65-F5344CB8AC3E}">
        <p14:creationId xmlns:p14="http://schemas.microsoft.com/office/powerpoint/2010/main" val="4213337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4F31-75C0-D9D3-6E80-0E698A66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D794-7EE8-D249-3975-D8C21CB5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heavy materials can be overwhelming. </a:t>
            </a:r>
          </a:p>
          <a:p>
            <a:r>
              <a:rPr lang="en-US" dirty="0"/>
              <a:t>With the help of a few of the workshop collaborators, we have decided to teach these complex methods using a simple problem: Tic-tac-toe</a:t>
            </a:r>
          </a:p>
          <a:p>
            <a:r>
              <a:rPr lang="en-US" dirty="0"/>
              <a:t>All algorithms will be applied toward a Tic-tac-toe game</a:t>
            </a:r>
          </a:p>
          <a:p>
            <a:r>
              <a:rPr lang="en-US" dirty="0"/>
              <a:t>You will be able to play against the algorithm and models developed with a GUI</a:t>
            </a:r>
          </a:p>
        </p:txBody>
      </p:sp>
    </p:spTree>
    <p:extLst>
      <p:ext uri="{BB962C8B-B14F-4D97-AF65-F5344CB8AC3E}">
        <p14:creationId xmlns:p14="http://schemas.microsoft.com/office/powerpoint/2010/main" val="331127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0E40-ED11-E8D5-39FA-AEED5882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Practicality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385F-AFB0-D110-9F69-F3FF09481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Deep Networks: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Requires large amount of data for effective training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Utilizes GPUs for parallel processing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Tend to use regularization techniques like dropout to prevent overfitting</a:t>
            </a:r>
          </a:p>
          <a:p>
            <a:r>
              <a:rPr lang="en-US" dirty="0"/>
              <a:t>Transfer Learning: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Using pretrained models can allow us to focus on fine-tuning models for our use cases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Example: Fine-tuning BERT for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924022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8679-0FDF-665D-55CD-20635C29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96B08-F8C2-2B40-2C84-803D8EF4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 HERE</a:t>
            </a:r>
          </a:p>
        </p:txBody>
      </p:sp>
    </p:spTree>
    <p:extLst>
      <p:ext uri="{BB962C8B-B14F-4D97-AF65-F5344CB8AC3E}">
        <p14:creationId xmlns:p14="http://schemas.microsoft.com/office/powerpoint/2010/main" val="26447825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0F44-C258-BE65-2DA9-F265A6E2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Deep Q-Networks (DQNs)?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7B78-1F56-2715-C59D-F8EA98C1A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DQNs combine Q-Learning with deep neural networks to handle high-dimensional state spaces</a:t>
            </a:r>
          </a:p>
          <a:p>
            <a:r>
              <a:rPr lang="en-US" dirty="0"/>
              <a:t>Objective: uses deep learning to approximate the Q-Value function</a:t>
            </a:r>
          </a:p>
          <a:p>
            <a:r>
              <a:rPr lang="en-US" dirty="0"/>
              <a:t>This will enable reinforcement learning in complex environments</a:t>
            </a:r>
          </a:p>
        </p:txBody>
      </p:sp>
    </p:spTree>
    <p:extLst>
      <p:ext uri="{BB962C8B-B14F-4D97-AF65-F5344CB8AC3E}">
        <p14:creationId xmlns:p14="http://schemas.microsoft.com/office/powerpoint/2010/main" val="2206098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3AB5-89BF-AC46-6CFE-F644D29F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of DQNs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1D766-4965-3320-EDC2-E7DDF43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Q-Learning is a model free reinforcement learning algorithm for learning optimal policies</a:t>
            </a:r>
          </a:p>
          <a:p>
            <a:r>
              <a:rPr lang="en-US" dirty="0"/>
              <a:t>Deep Neural Networks utilize deep learning to approximate the Q-Value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6586240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5BFB-9A5D-6881-965C-C94C6646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Deep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282C-3E86-2C0C-6CFF-B4AED3C9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2010s – initial exploration and development of DQNs by DeepMind in the </a:t>
            </a:r>
          </a:p>
          <a:p>
            <a:r>
              <a:rPr lang="en-US" dirty="0"/>
              <a:t>“Nature Paper (2015)” is known as the breakthrough publication for DQNs which demonstrated its success in Atari 2600 games</a:t>
            </a:r>
          </a:p>
          <a:p>
            <a:r>
              <a:rPr lang="en-US" dirty="0"/>
              <a:t>DeepMind Sparked significant interest and further research in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092631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EC2F-1578-99C1-FCE8-DA8D9B77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Architecture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9F983-A900-5E15-2066-DFB036AD5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Typically consists of convolutional (CNNs) and fully connected layers</a:t>
            </a:r>
          </a:p>
          <a:p>
            <a:r>
              <a:rPr lang="en-US" dirty="0"/>
              <a:t>State Representation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Input layer receives state observations as input such as pixels from game frames</a:t>
            </a:r>
          </a:p>
          <a:p>
            <a:r>
              <a:rPr lang="en-US" dirty="0"/>
              <a:t>Action-Value Estimation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Output layer predicts Q-Values for each possible action</a:t>
            </a:r>
          </a:p>
        </p:txBody>
      </p:sp>
    </p:spTree>
    <p:extLst>
      <p:ext uri="{BB962C8B-B14F-4D97-AF65-F5344CB8AC3E}">
        <p14:creationId xmlns:p14="http://schemas.microsoft.com/office/powerpoint/2010/main" val="18255669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2C39-B043-FFBF-35C0-0073476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C9DE0-2C6D-433B-5A66-692C8DE04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Experience Replay stores experiences (state, action, reward, next state) in a replay buffer to break correlations and improve learning stability</a:t>
            </a:r>
          </a:p>
          <a:p>
            <a:r>
              <a:rPr lang="en-US" dirty="0"/>
              <a:t>Target Network is used to stabilize training by fixing Q-Value estimation during updates</a:t>
            </a:r>
          </a:p>
          <a:p>
            <a:r>
              <a:rPr lang="en-US" dirty="0"/>
              <a:t>ADD GRAPHICS </a:t>
            </a:r>
          </a:p>
        </p:txBody>
      </p:sp>
    </p:spTree>
    <p:extLst>
      <p:ext uri="{BB962C8B-B14F-4D97-AF65-F5344CB8AC3E}">
        <p14:creationId xmlns:p14="http://schemas.microsoft.com/office/powerpoint/2010/main" val="29304355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6E40A-0B71-5B93-5EB8-9BB04005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DQNs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4BFFF-FDA8-E063-AD26-442024AD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 Initialize the neural network weights randomly.</a:t>
            </a:r>
          </a:p>
          <a:p>
            <a:r>
              <a:rPr lang="en-US" dirty="0"/>
              <a:t>Action Selection: Use an exploration-exploitation strategy (e.g., </a:t>
            </a:r>
            <a:r>
              <a:rPr lang="el-GR" dirty="0"/>
              <a:t>ε-</a:t>
            </a:r>
            <a:r>
              <a:rPr lang="en-US" dirty="0"/>
              <a:t>greedy) to select actions.</a:t>
            </a:r>
          </a:p>
          <a:p>
            <a:r>
              <a:rPr lang="en-US" dirty="0"/>
              <a:t>Experience Replay: Sample mini-batches from the replay buffer to train the network.</a:t>
            </a:r>
          </a:p>
          <a:p>
            <a:r>
              <a:rPr lang="en-US" dirty="0"/>
              <a:t>Loss Calculation: Compute the loss using the Bellman equation and gradient descent.</a:t>
            </a:r>
          </a:p>
          <a:p>
            <a:r>
              <a:rPr lang="en-US" dirty="0"/>
              <a:t>Update Target Network: Periodically update the target network weights with the current Q-Network weights.</a:t>
            </a:r>
          </a:p>
        </p:txBody>
      </p:sp>
    </p:spTree>
    <p:extLst>
      <p:ext uri="{BB962C8B-B14F-4D97-AF65-F5344CB8AC3E}">
        <p14:creationId xmlns:p14="http://schemas.microsoft.com/office/powerpoint/2010/main" val="2646405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1E84-E150-3B43-B3E6-F746EEBA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DQNs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72C3-A861-D702-A2E6-4C9BCAD4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Atari Games and Other Game-Playing Capabilities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Example: DeepMind’s DQN playing Breakout, Space Invaders, and Pong</a:t>
            </a:r>
          </a:p>
          <a:p>
            <a:r>
              <a:rPr lang="en-US" dirty="0"/>
              <a:t>Robotics and Control Systems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Example: autonomous navigation in complex environments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Example: robotic arm task automation using visual input</a:t>
            </a:r>
          </a:p>
          <a:p>
            <a:r>
              <a:rPr lang="en-US" dirty="0"/>
              <a:t>Finance and Trading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Example: portfolio management system to optimize trading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1107584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33AD-7CE9-7B5F-D34B-E136358AE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DQNs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B46F1-0BF9-208B-C317-340A38780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Tailoring Sample Efficiency: Learning effectively from limited experience</a:t>
            </a:r>
          </a:p>
          <a:p>
            <a:r>
              <a:rPr lang="en-US" dirty="0"/>
              <a:t>Generalization: Ensuring policies generalize well across difference environments</a:t>
            </a:r>
          </a:p>
          <a:p>
            <a:r>
              <a:rPr lang="en-US" dirty="0"/>
              <a:t>Exploration-Exploitation Trade-Off: Balancing exploration vs. exploitation</a:t>
            </a:r>
          </a:p>
        </p:txBody>
      </p:sp>
    </p:spTree>
    <p:extLst>
      <p:ext uri="{BB962C8B-B14F-4D97-AF65-F5344CB8AC3E}">
        <p14:creationId xmlns:p14="http://schemas.microsoft.com/office/powerpoint/2010/main" val="100642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AF8F-7E8F-3986-B406-C08D9699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B804-AF7B-E23E-B878-996C6951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Q-Learning Algorithms</a:t>
            </a:r>
          </a:p>
          <a:p>
            <a:pPr lvl="1"/>
            <a:r>
              <a:rPr lang="en-US" dirty="0"/>
              <a:t>Reward shaping </a:t>
            </a:r>
          </a:p>
          <a:p>
            <a:pPr lvl="1"/>
            <a:r>
              <a:rPr lang="en-US" dirty="0"/>
              <a:t>Q-Tables</a:t>
            </a:r>
          </a:p>
          <a:p>
            <a:r>
              <a:rPr lang="en-US" dirty="0"/>
              <a:t>Expert Data and Algorithms</a:t>
            </a:r>
          </a:p>
          <a:p>
            <a:pPr lvl="1"/>
            <a:r>
              <a:rPr lang="en-US" dirty="0"/>
              <a:t>Minimax Algorithm</a:t>
            </a:r>
          </a:p>
          <a:p>
            <a:r>
              <a:rPr lang="en-US" dirty="0"/>
              <a:t>Deep Q-Networks</a:t>
            </a:r>
          </a:p>
          <a:p>
            <a:pPr lvl="1"/>
            <a:r>
              <a:rPr lang="en-US" dirty="0"/>
              <a:t>Q-Learning Update Rule</a:t>
            </a:r>
          </a:p>
          <a:p>
            <a:pPr lvl="1"/>
            <a:r>
              <a:rPr lang="en-US" dirty="0"/>
              <a:t>DQN Equation</a:t>
            </a:r>
          </a:p>
          <a:p>
            <a:r>
              <a:rPr lang="en-US" dirty="0"/>
              <a:t>Deep Q-Learning from Demonstrations</a:t>
            </a:r>
          </a:p>
          <a:p>
            <a:pPr lvl="1"/>
            <a:r>
              <a:rPr lang="en-US" dirty="0"/>
              <a:t>Combining Expert Data and DQNs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599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2C48-19A4-021E-E0FD-B61F24FB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DQNs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FB17-E475-247B-AFD7-5C554BB77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DQN?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A powerful approach in reinforcement learning that uses deep neural networks to handle complex decision-making tasks</a:t>
            </a:r>
          </a:p>
          <a:p>
            <a:r>
              <a:rPr lang="en-US" dirty="0"/>
              <a:t>What are applications of DQNs?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We can use DQNs in a wide range of applications such as game-play optimization, autonomous systems, and more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916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F4DF-D50A-F28C-5804-AD2A3062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50517-D04F-1363-73AD-C3500E63D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833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B5E4EA8-E8AF-4DE2-81FD-338A059AC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ose-up of hopscotch on a sidewalk">
            <a:extLst>
              <a:ext uri="{FF2B5EF4-FFF2-40B4-BE49-F238E27FC236}">
                <a16:creationId xmlns:a16="http://schemas.microsoft.com/office/drawing/2014/main" id="{4D0B11BA-3353-1955-905E-F8285CAAE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7" b="863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1F2A19A-CC19-4AE7-A29C-C8012046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83874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4F65E-3F13-B53B-EEA2-738640B2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77" y="2030361"/>
            <a:ext cx="7816645" cy="1768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169813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CD61F-35AE-79FD-01CB-4F510552C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B29537-C495-444E-0403-57527AAB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Coding DQNs</a:t>
            </a:r>
          </a:p>
        </p:txBody>
      </p:sp>
    </p:spTree>
    <p:extLst>
      <p:ext uri="{BB962C8B-B14F-4D97-AF65-F5344CB8AC3E}">
        <p14:creationId xmlns:p14="http://schemas.microsoft.com/office/powerpoint/2010/main" val="2146989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82BC3-7A2D-D947-DAEE-3F92F3F69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86" b="18764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60162-C077-8876-CEE9-2B5DC695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90311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Training DQN Model</a:t>
            </a:r>
          </a:p>
        </p:txBody>
      </p:sp>
    </p:spTree>
    <p:extLst>
      <p:ext uri="{BB962C8B-B14F-4D97-AF65-F5344CB8AC3E}">
        <p14:creationId xmlns:p14="http://schemas.microsoft.com/office/powerpoint/2010/main" val="1221749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D99B2-20F3-6498-6B24-5CE3B1DD4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61" b="2538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AE831-1C53-0B50-73F0-BFCF7E82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Play Against DQN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11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C667E-182B-3ED9-A066-84A230F1D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0" b="717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4DC80-E0F5-1166-C59A-C5812C3B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1-Hour Lunch Break</a:t>
            </a:r>
          </a:p>
        </p:txBody>
      </p:sp>
    </p:spTree>
    <p:extLst>
      <p:ext uri="{BB962C8B-B14F-4D97-AF65-F5344CB8AC3E}">
        <p14:creationId xmlns:p14="http://schemas.microsoft.com/office/powerpoint/2010/main" val="26441041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86A25C-EDB2-63C7-B896-F597D7D7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DQNs: Instability and Divergence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99E5-9583-8BDA-2197-025F556C5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 DQN can lead to instability and divergence of the Q-Values</a:t>
            </a:r>
          </a:p>
          <a:p>
            <a:r>
              <a:rPr lang="en-US" dirty="0"/>
              <a:t>This is mainly due to the correlation between the current Q-Values and the target Q-Values, which are updated simultaneously </a:t>
            </a:r>
          </a:p>
          <a:p>
            <a:r>
              <a:rPr lang="en-US" dirty="0"/>
              <a:t>Example: In a simple game, Q-Values may oscillate wildly during training, causing the agent to perform poorly or fail to learn a stable policy</a:t>
            </a:r>
          </a:p>
        </p:txBody>
      </p:sp>
    </p:spTree>
    <p:extLst>
      <p:ext uri="{BB962C8B-B14F-4D97-AF65-F5344CB8AC3E}">
        <p14:creationId xmlns:p14="http://schemas.microsoft.com/office/powerpoint/2010/main" val="22066395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6BA9-C8D4-07AC-1407-A8C41EDC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Instability and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938E-6E16-3E6D-F4F1-73B6F8A95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GRAPHIC</a:t>
            </a:r>
          </a:p>
        </p:txBody>
      </p:sp>
    </p:spTree>
    <p:extLst>
      <p:ext uri="{BB962C8B-B14F-4D97-AF65-F5344CB8AC3E}">
        <p14:creationId xmlns:p14="http://schemas.microsoft.com/office/powerpoint/2010/main" val="492442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D5E5-49B9-7AEC-A965-A144064A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DQNs: Large State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E3B6-B613-4487-ABE3-E8672AF48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DQNs struggle with environments that have very large or continuous state spaces</a:t>
            </a:r>
          </a:p>
          <a:p>
            <a:r>
              <a:rPr lang="en-US" dirty="0"/>
              <a:t>Performance typically relies on the quality and representativeness of the training data, which can be sparse in large state-spaces</a:t>
            </a:r>
          </a:p>
          <a:p>
            <a:r>
              <a:rPr lang="en-US" dirty="0"/>
              <a:t>Example: in the game of Go, traditional DQNs may fail due to large state space because they are not able to generalize form limited training incentives/data</a:t>
            </a:r>
          </a:p>
        </p:txBody>
      </p:sp>
    </p:spTree>
    <p:extLst>
      <p:ext uri="{BB962C8B-B14F-4D97-AF65-F5344CB8AC3E}">
        <p14:creationId xmlns:p14="http://schemas.microsoft.com/office/powerpoint/2010/main" val="946806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E4A77-67C8-12A7-F4FE-7B40A9871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A7304-B265-EFB3-87D1-FB05EC1B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Please Welcome Haley Dozer!</a:t>
            </a:r>
          </a:p>
        </p:txBody>
      </p:sp>
    </p:spTree>
    <p:extLst>
      <p:ext uri="{BB962C8B-B14F-4D97-AF65-F5344CB8AC3E}">
        <p14:creationId xmlns:p14="http://schemas.microsoft.com/office/powerpoint/2010/main" val="5604175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54FC-B936-9F2E-3345-6939DBA3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State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A102F-0097-9007-EDFB-B3BEED8A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GRAPHIC</a:t>
            </a:r>
          </a:p>
        </p:txBody>
      </p:sp>
    </p:spTree>
    <p:extLst>
      <p:ext uri="{BB962C8B-B14F-4D97-AF65-F5344CB8AC3E}">
        <p14:creationId xmlns:p14="http://schemas.microsoft.com/office/powerpoint/2010/main" val="4250172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33839-42D2-5DFB-F2D5-6E105CC1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DQNs: Overestimation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2928B-E19E-528F-1EC8-397B820E8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DQNs can suffer from overestimation bias  where the Q-Values tend to be higher than the actual expected returns which can lead to suboptimal policies</a:t>
            </a:r>
          </a:p>
          <a:p>
            <a:r>
              <a:rPr lang="en-US" dirty="0"/>
              <a:t>Example: overestimation in navigation tasks can cause the agent to prefer routes that seem more rewarding but are less efficient or more dangerous </a:t>
            </a:r>
          </a:p>
        </p:txBody>
      </p:sp>
    </p:spTree>
    <p:extLst>
      <p:ext uri="{BB962C8B-B14F-4D97-AF65-F5344CB8AC3E}">
        <p14:creationId xmlns:p14="http://schemas.microsoft.com/office/powerpoint/2010/main" val="3974571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839D-19F3-8283-F320-3F47FF00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Overestimation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C5B4-B115-8611-3116-926971BA0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GRAPHIC</a:t>
            </a:r>
          </a:p>
        </p:txBody>
      </p:sp>
    </p:spTree>
    <p:extLst>
      <p:ext uri="{BB962C8B-B14F-4D97-AF65-F5344CB8AC3E}">
        <p14:creationId xmlns:p14="http://schemas.microsoft.com/office/powerpoint/2010/main" val="25139180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F19F-4DAA-BCFC-358A-62E109C5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Drawbacks of DQNs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5EC6F-E73F-6821-37FF-0EC8C141B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sure to: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Customize and fine-tune your model and weights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Test weights on small sample before allowing model to converge completely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Reassess the incentives given to DQN to optimize convergence</a:t>
            </a:r>
          </a:p>
        </p:txBody>
      </p:sp>
    </p:spTree>
    <p:extLst>
      <p:ext uri="{BB962C8B-B14F-4D97-AF65-F5344CB8AC3E}">
        <p14:creationId xmlns:p14="http://schemas.microsoft.com/office/powerpoint/2010/main" val="34877406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DC92-B282-C95B-0272-06C452BD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Q-Learning from Demonstrations (</a:t>
            </a:r>
            <a:r>
              <a:rPr lang="en-US" dirty="0" err="1"/>
              <a:t>DQfD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D90B-3302-3904-CC51-F3D423F4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Q-Learning from Demonstrations is an extension of Deep Q-Networks (DQNs) that incorporates expert demonstrations into the learning process</a:t>
            </a:r>
          </a:p>
          <a:p>
            <a:r>
              <a:rPr lang="en-US" dirty="0"/>
              <a:t>Objective: to accelerate the learning process and/or the model’s performance by leveraging expert knowledge and demonstrations alongside traditional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2142727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751F-4EB9-034B-7B91-AF0256D7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for </a:t>
            </a:r>
            <a:r>
              <a:rPr lang="en-US" dirty="0" err="1"/>
              <a:t>DQfDs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AE3AE-BAE3-24AF-3658-E89B5615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Expert Demonstrations use pre-collected data from expert behavior to guide the learning process</a:t>
            </a:r>
          </a:p>
          <a:p>
            <a:r>
              <a:rPr lang="en-US" dirty="0"/>
              <a:t>Hybrid Learning combines supervised learning from demonstrations with reinforcement learning from interaction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2357091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1560-6D5A-94AE-0030-146FAFEC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err="1"/>
              <a:t>DQfDs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A5A9-1624-EEA3-FC89-893280B25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2010s –  Initial concepts of learning from demonstrations explored in the context of reinforcement learning.</a:t>
            </a:r>
          </a:p>
          <a:p>
            <a:r>
              <a:rPr lang="en-US" dirty="0"/>
              <a:t>DeepMind’s </a:t>
            </a:r>
            <a:r>
              <a:rPr lang="en-US" dirty="0" err="1"/>
              <a:t>DQfD</a:t>
            </a:r>
            <a:r>
              <a:rPr lang="en-US" dirty="0"/>
              <a:t> (2016): DeepMind introduced </a:t>
            </a:r>
            <a:r>
              <a:rPr lang="en-US" dirty="0" err="1"/>
              <a:t>DQfD</a:t>
            </a:r>
            <a:r>
              <a:rPr lang="en-US" dirty="0"/>
              <a:t>, showcasing its potential to leverage expert demonstrations for improved learning efficiency.</a:t>
            </a:r>
          </a:p>
          <a:p>
            <a:r>
              <a:rPr lang="en-US" dirty="0"/>
              <a:t>DeepMind’s Paper Publication (2017): Detailed the methodology and demonstrated the effectiveness of </a:t>
            </a:r>
            <a:r>
              <a:rPr lang="en-US" dirty="0" err="1"/>
              <a:t>DQfD</a:t>
            </a:r>
            <a:r>
              <a:rPr lang="en-US" dirty="0"/>
              <a:t> in Atari games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286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27DF7-B866-0183-C38F-00C1EA08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DQfD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7838-CDAB-9C0A-799F-B2B86CA8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GRAPHIC</a:t>
            </a:r>
          </a:p>
        </p:txBody>
      </p:sp>
    </p:spTree>
    <p:extLst>
      <p:ext uri="{BB962C8B-B14F-4D97-AF65-F5344CB8AC3E}">
        <p14:creationId xmlns:p14="http://schemas.microsoft.com/office/powerpoint/2010/main" val="35514584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22D4-0923-475F-7470-2EB8E0E6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DQfD</a:t>
            </a:r>
            <a:r>
              <a:rPr lang="en-US" dirty="0"/>
              <a:t>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914E-8FE3-7D35-B54E-0697E42F5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 Architecture: Like DQNs, typically consisting of convolutional and fully connected layers.</a:t>
            </a:r>
          </a:p>
          <a:p>
            <a:r>
              <a:rPr lang="en-US" dirty="0"/>
              <a:t>Replay Buffer: Maintains two buffers—one for demonstrations and one for self-generated experiences.</a:t>
            </a:r>
          </a:p>
          <a:p>
            <a:r>
              <a:rPr lang="en-US" dirty="0"/>
              <a:t>ADD 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8908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760F9-AB8C-A6A5-191E-161279D6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DQfD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45151-93FD-19DA-5F51-B41395E5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Initialization</a:t>
            </a:r>
            <a:r>
              <a:rPr lang="en-US" dirty="0"/>
              <a:t>: Pre-train the neural network using the expert demonstration data.</a:t>
            </a:r>
          </a:p>
          <a:p>
            <a:r>
              <a:rPr lang="en-US" b="1" dirty="0"/>
              <a:t>Loss Function</a:t>
            </a:r>
            <a:r>
              <a:rPr lang="en-US" dirty="0"/>
              <a:t>: Combines supervised learning loss from demonstrations with reinforcement learning loss. L=LRL+</a:t>
            </a:r>
            <a:r>
              <a:rPr lang="el-GR" dirty="0"/>
              <a:t>λ1</a:t>
            </a:r>
            <a:r>
              <a:rPr lang="en-US" dirty="0"/>
              <a:t>Ln−step+</a:t>
            </a:r>
            <a:r>
              <a:rPr lang="el-GR" dirty="0"/>
              <a:t>λ2</a:t>
            </a:r>
            <a:r>
              <a:rPr lang="en-US" dirty="0" err="1"/>
              <a:t>LsupervisedL</a:t>
            </a:r>
            <a:r>
              <a:rPr lang="en-US" dirty="0"/>
              <a:t> = L_{RL} + \lambda_1 L_{n-step} + \lambda_2 L_{supervised}L=LRL​+</a:t>
            </a:r>
            <a:r>
              <a:rPr lang="el-GR" dirty="0"/>
              <a:t>λ1​</a:t>
            </a:r>
            <a:r>
              <a:rPr lang="en-US" dirty="0"/>
              <a:t>Ln−step​+</a:t>
            </a:r>
            <a:r>
              <a:rPr lang="el-GR" dirty="0"/>
              <a:t>λ2​</a:t>
            </a:r>
            <a:r>
              <a:rPr lang="en-US" dirty="0" err="1"/>
              <a:t>Lsupervised</a:t>
            </a:r>
            <a:r>
              <a:rPr lang="en-US" dirty="0"/>
              <a:t>​ where LRLL_{RL}LRL​ is the standard RL loss, Ln−</a:t>
            </a:r>
            <a:r>
              <a:rPr lang="en-US" dirty="0" err="1"/>
              <a:t>stepL</a:t>
            </a:r>
            <a:r>
              <a:rPr lang="en-US" dirty="0"/>
              <a:t>_{n-step}Ln−step​ is the n-step return loss, and </a:t>
            </a:r>
            <a:r>
              <a:rPr lang="en-US" dirty="0" err="1"/>
              <a:t>LsupervisedL</a:t>
            </a:r>
            <a:r>
              <a:rPr lang="en-US" dirty="0"/>
              <a:t>_{supervised}</a:t>
            </a:r>
            <a:r>
              <a:rPr lang="en-US" dirty="0" err="1"/>
              <a:t>Lsupervised</a:t>
            </a:r>
            <a:r>
              <a:rPr lang="en-US" dirty="0"/>
              <a:t>​ is the supervised learning loss from demonstrations.</a:t>
            </a:r>
          </a:p>
          <a:p>
            <a:r>
              <a:rPr lang="en-US" dirty="0"/>
              <a:t>ADD GRAPHIC</a:t>
            </a:r>
          </a:p>
        </p:txBody>
      </p:sp>
    </p:spTree>
    <p:extLst>
      <p:ext uri="{BB962C8B-B14F-4D97-AF65-F5344CB8AC3E}">
        <p14:creationId xmlns:p14="http://schemas.microsoft.com/office/powerpoint/2010/main" val="94779200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D18BD1"/>
      </a:accent1>
      <a:accent2>
        <a:srgbClr val="A471C7"/>
      </a:accent2>
      <a:accent3>
        <a:srgbClr val="978BD1"/>
      </a:accent3>
      <a:accent4>
        <a:srgbClr val="7186C7"/>
      </a:accent4>
      <a:accent5>
        <a:srgbClr val="71AAC7"/>
      </a:accent5>
      <a:accent6>
        <a:srgbClr val="65B1AB"/>
      </a:accent6>
      <a:hlink>
        <a:srgbClr val="568F5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9027</TotalTime>
  <Words>3643</Words>
  <Application>Microsoft Macintosh PowerPoint</Application>
  <PresentationFormat>Widescreen</PresentationFormat>
  <Paragraphs>420</Paragraphs>
  <Slides>112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Aptos</vt:lpstr>
      <vt:lpstr>Arial</vt:lpstr>
      <vt:lpstr>Avenir Next LT Pro</vt:lpstr>
      <vt:lpstr>Avenir Next LT Pro Light</vt:lpstr>
      <vt:lpstr>Courier New</vt:lpstr>
      <vt:lpstr>Wingdings</vt:lpstr>
      <vt:lpstr>BlocksVTI</vt:lpstr>
      <vt:lpstr>We Will Begin Shortly</vt:lpstr>
      <vt:lpstr>Introduction to Reinforcement Learning Workshop</vt:lpstr>
      <vt:lpstr>Please Ensure the Following:</vt:lpstr>
      <vt:lpstr>Meet the Instructors, Collaborators, and Speakers</vt:lpstr>
      <vt:lpstr>Objectives for RL Workshop</vt:lpstr>
      <vt:lpstr>Workshop Setup Details</vt:lpstr>
      <vt:lpstr>Mission:</vt:lpstr>
      <vt:lpstr>What We Will Learn:</vt:lpstr>
      <vt:lpstr>Please Welcome Haley Dozer!</vt:lpstr>
      <vt:lpstr>Thank You,  Haley Dozer!</vt:lpstr>
      <vt:lpstr>Coding Environment Setup</vt:lpstr>
      <vt:lpstr>The Forefathers of Reinforcement Learning</vt:lpstr>
      <vt:lpstr>What is Reinforcement Learning?</vt:lpstr>
      <vt:lpstr>What is Reinforcement Learning? (cont.)</vt:lpstr>
      <vt:lpstr>Applications of Reinforcement Learning</vt:lpstr>
      <vt:lpstr>Applications of Reinforcement Learning (cont.)</vt:lpstr>
      <vt:lpstr> 10 Minute Break</vt:lpstr>
      <vt:lpstr>Introduction to Q-Learning</vt:lpstr>
      <vt:lpstr>Q-Learning Algorithm Goals:</vt:lpstr>
      <vt:lpstr>Q-Learning Update Rule</vt:lpstr>
      <vt:lpstr>Mathematical Derivation Overview</vt:lpstr>
      <vt:lpstr>Q-Learning Algorithm Illustrations</vt:lpstr>
      <vt:lpstr>Applications of Q-Learning</vt:lpstr>
      <vt:lpstr>Coding The Q-Learning Algorithm</vt:lpstr>
      <vt:lpstr>15 Minute Debugging Break</vt:lpstr>
      <vt:lpstr>History of Reward Shaping</vt:lpstr>
      <vt:lpstr>Introduction to Rewards and Reward Shaping</vt:lpstr>
      <vt:lpstr>Mathematics and Impact of Reward Shaping</vt:lpstr>
      <vt:lpstr>Interesting Applications of Reward Shaping</vt:lpstr>
      <vt:lpstr>Coding Reward Shaping</vt:lpstr>
      <vt:lpstr>1 Hour Lunch Break</vt:lpstr>
      <vt:lpstr>Train RL Model</vt:lpstr>
      <vt:lpstr>Play with GUI &amp; Trained RL Model</vt:lpstr>
      <vt:lpstr>15 Minute Debugging Break</vt:lpstr>
      <vt:lpstr>Drawbacks of Traditional Q-Learning</vt:lpstr>
      <vt:lpstr>Drawbacks of Q-Learning in Real Life</vt:lpstr>
      <vt:lpstr>Using Expert Data and Algorithms as Alternatives</vt:lpstr>
      <vt:lpstr>Introduction to Minimax</vt:lpstr>
      <vt:lpstr>Minimax Algorithm Explanation</vt:lpstr>
      <vt:lpstr>Minimax Algorithm Functionality</vt:lpstr>
      <vt:lpstr>Minimax Graphics</vt:lpstr>
      <vt:lpstr>Coding Minimax</vt:lpstr>
      <vt:lpstr>Play against Minimax!  Challenge: Win</vt:lpstr>
      <vt:lpstr>15 Minute  Debugging Break</vt:lpstr>
      <vt:lpstr>Drawbacks of Using Expert Data</vt:lpstr>
      <vt:lpstr>Please Welcome William!</vt:lpstr>
      <vt:lpstr>Thank you, William!</vt:lpstr>
      <vt:lpstr>Recap of Day 1, What We Learned</vt:lpstr>
      <vt:lpstr>Looking Ahead, A Glimpse into Day 2</vt:lpstr>
      <vt:lpstr>End of Day 1</vt:lpstr>
      <vt:lpstr>Welcome to Day 2 We Will Begin Shortly</vt:lpstr>
      <vt:lpstr>Please Load Day 1’s Work!</vt:lpstr>
      <vt:lpstr>Yesterday we….</vt:lpstr>
      <vt:lpstr>Today We Will Discuss…</vt:lpstr>
      <vt:lpstr>Limitations from Q-Learning and Expert Data</vt:lpstr>
      <vt:lpstr>Examples of Basic Q-Learning Drawbacks</vt:lpstr>
      <vt:lpstr>Welcome Jo Jabour!</vt:lpstr>
      <vt:lpstr>Thank You Jo Jabour!</vt:lpstr>
      <vt:lpstr>Early Foundations of Deep Learning</vt:lpstr>
      <vt:lpstr>What are Neural Networks?</vt:lpstr>
      <vt:lpstr>What are Deep Networks?</vt:lpstr>
      <vt:lpstr>What is Deep Learning?</vt:lpstr>
      <vt:lpstr>Architecture of Deep Learning</vt:lpstr>
      <vt:lpstr>Forward Propagation</vt:lpstr>
      <vt:lpstr>Forward Propagation Example</vt:lpstr>
      <vt:lpstr>Loss Function</vt:lpstr>
      <vt:lpstr>Backpropagation Process</vt:lpstr>
      <vt:lpstr>Deep Learning Usages</vt:lpstr>
      <vt:lpstr>GANs Example Expanded</vt:lpstr>
      <vt:lpstr>Practicality of Deep Learning</vt:lpstr>
      <vt:lpstr>BERT</vt:lpstr>
      <vt:lpstr>What are Deep Q-Networks (DQNs)?</vt:lpstr>
      <vt:lpstr>Key Concepts of DQNs</vt:lpstr>
      <vt:lpstr>Brief History of Deep Q-Learning</vt:lpstr>
      <vt:lpstr>DQN Architecture Components</vt:lpstr>
      <vt:lpstr>Deep Q-Learning Algorithm</vt:lpstr>
      <vt:lpstr>Training Process for DQNs</vt:lpstr>
      <vt:lpstr>Applications of DQNs</vt:lpstr>
      <vt:lpstr>Drawbacks of DQNs</vt:lpstr>
      <vt:lpstr>Summary of DQNs</vt:lpstr>
      <vt:lpstr>PowerPoint Presentation</vt:lpstr>
      <vt:lpstr>10 Minute Break</vt:lpstr>
      <vt:lpstr>Coding DQNs</vt:lpstr>
      <vt:lpstr>Training DQN Model</vt:lpstr>
      <vt:lpstr>Play Against DQN</vt:lpstr>
      <vt:lpstr>1-Hour Lunch Break</vt:lpstr>
      <vt:lpstr>Drawbacks of DQNs: Instability and Divergence</vt:lpstr>
      <vt:lpstr>Instability and Divergence</vt:lpstr>
      <vt:lpstr>Drawbacks of DQNs: Large State Spaces</vt:lpstr>
      <vt:lpstr>Large State Spaces</vt:lpstr>
      <vt:lpstr>Drawbacks of DQNs: Overestimation Bias</vt:lpstr>
      <vt:lpstr>Overestimation Bias</vt:lpstr>
      <vt:lpstr>Solutions to Drawbacks of DQNs</vt:lpstr>
      <vt:lpstr>Deep Q-Learning from Demonstrations (DQfD)</vt:lpstr>
      <vt:lpstr>Key Concepts for DQfDs</vt:lpstr>
      <vt:lpstr>History of DQfDs</vt:lpstr>
      <vt:lpstr>DQfD Example</vt:lpstr>
      <vt:lpstr>DQfD Components</vt:lpstr>
      <vt:lpstr>DQfD Algorithm</vt:lpstr>
      <vt:lpstr>Training Process for DQfDs</vt:lpstr>
      <vt:lpstr>Applications of DQfDs</vt:lpstr>
      <vt:lpstr>Code DQfD Algorithm</vt:lpstr>
      <vt:lpstr>15 Minute Debugging Break</vt:lpstr>
      <vt:lpstr>Train DQfD Model</vt:lpstr>
      <vt:lpstr>Play Against DQfD</vt:lpstr>
      <vt:lpstr>Play Against All Models via Web</vt:lpstr>
      <vt:lpstr>Where Now?</vt:lpstr>
      <vt:lpstr>Acknowledgements</vt:lpstr>
      <vt:lpstr>Thank You!</vt:lpstr>
      <vt:lpstr>End of Day 2</vt:lpstr>
      <vt:lpstr>Citations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J Jackson</dc:creator>
  <cp:lastModifiedBy>Tyler J Jackson</cp:lastModifiedBy>
  <cp:revision>25</cp:revision>
  <dcterms:created xsi:type="dcterms:W3CDTF">2024-07-01T21:51:20Z</dcterms:created>
  <dcterms:modified xsi:type="dcterms:W3CDTF">2024-07-08T04:20:27Z</dcterms:modified>
</cp:coreProperties>
</file>